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84" r:id="rId1"/>
    <p:sldMasterId id="2147483899" r:id="rId2"/>
  </p:sldMasterIdLst>
  <p:notesMasterIdLst>
    <p:notesMasterId r:id="rId12"/>
  </p:notesMasterIdLst>
  <p:sldIdLst>
    <p:sldId id="492" r:id="rId3"/>
    <p:sldId id="658" r:id="rId4"/>
    <p:sldId id="663" r:id="rId5"/>
    <p:sldId id="664" r:id="rId6"/>
    <p:sldId id="665" r:id="rId7"/>
    <p:sldId id="666" r:id="rId8"/>
    <p:sldId id="669" r:id="rId9"/>
    <p:sldId id="670" r:id="rId10"/>
    <p:sldId id="488" r:id="rId11"/>
  </p:sldIdLst>
  <p:sldSz cx="12192000" cy="6858000"/>
  <p:notesSz cx="6858000" cy="9947275"/>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Косенко Павел Викторович" initials="КПВ"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1CB"/>
    <a:srgbClr val="002060"/>
    <a:srgbClr val="B3E3ED"/>
    <a:srgbClr val="0066CC"/>
    <a:srgbClr val="0066FF"/>
    <a:srgbClr val="FFFF00"/>
    <a:srgbClr val="225D92"/>
    <a:srgbClr val="000099"/>
    <a:srgbClr val="D09E00"/>
    <a:srgbClr val="99FF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673" autoAdjust="0"/>
    <p:restoredTop sz="99462" autoAdjust="0"/>
  </p:normalViewPr>
  <p:slideViewPr>
    <p:cSldViewPr snapToGrid="0">
      <p:cViewPr varScale="1">
        <p:scale>
          <a:sx n="116" d="100"/>
          <a:sy n="116" d="100"/>
        </p:scale>
        <p:origin x="-810" y="-108"/>
      </p:cViewPr>
      <p:guideLst>
        <p:guide orient="horz" pos="2160"/>
        <p:guide pos="3840"/>
      </p:guideLst>
    </p:cSldViewPr>
  </p:slideViewPr>
  <p:outlineViewPr>
    <p:cViewPr>
      <p:scale>
        <a:sx n="33" d="100"/>
        <a:sy n="33" d="100"/>
      </p:scale>
      <p:origin x="0" y="-600"/>
    </p:cViewPr>
  </p:outlineViewPr>
  <p:notesTextViewPr>
    <p:cViewPr>
      <p:scale>
        <a:sx n="1" d="1"/>
        <a:sy n="1" d="1"/>
      </p:scale>
      <p:origin x="0" y="0"/>
    </p:cViewPr>
  </p:notesTextViewPr>
  <p:sorterViewPr>
    <p:cViewPr>
      <p:scale>
        <a:sx n="100" d="100"/>
        <a:sy n="100" d="100"/>
      </p:scale>
      <p:origin x="0" y="295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D52989-9FB6-4347-8E19-691E3924029A}" type="doc">
      <dgm:prSet loTypeId="urn:microsoft.com/office/officeart/2005/8/layout/hProcess9" loCatId="process" qsTypeId="urn:microsoft.com/office/officeart/2005/8/quickstyle/simple1" qsCatId="simple" csTypeId="urn:microsoft.com/office/officeart/2005/8/colors/colorful5" csCatId="colorful" phldr="1"/>
      <dgm:spPr/>
    </dgm:pt>
    <dgm:pt modelId="{32BB8326-99CC-4F48-8991-E1CBE7619BBE}">
      <dgm:prSet phldrT="[Текст]" custT="1"/>
      <dgm:spPr>
        <a:xfrm>
          <a:off x="972" y="722189"/>
          <a:ext cx="1794502" cy="962919"/>
        </a:xfrm>
        <a:prstGeom prst="roundRect">
          <a:avLst/>
        </a:prstGeom>
        <a:solidFill>
          <a:srgbClr val="1AB39F">
            <a:hueOff val="0"/>
            <a:satOff val="0"/>
            <a:lumOff val="0"/>
            <a:alphaOff val="0"/>
          </a:srgbClr>
        </a:solidFill>
        <a:ln w="12700" cap="flat" cmpd="sng" algn="ctr">
          <a:solidFill>
            <a:sysClr val="window" lastClr="FFFFFF">
              <a:hueOff val="0"/>
              <a:satOff val="0"/>
              <a:lumOff val="0"/>
              <a:alphaOff val="0"/>
            </a:sysClr>
          </a:solidFill>
          <a:prstDash val="solid"/>
        </a:ln>
        <a:effectLst/>
      </dgm:spPr>
      <dgm:t>
        <a:bodyPr/>
        <a:lstStyle/>
        <a:p>
          <a:pPr>
            <a:lnSpc>
              <a:spcPct val="100000"/>
            </a:lnSpc>
            <a:spcAft>
              <a:spcPts val="0"/>
            </a:spcAft>
            <a:buNone/>
          </a:pPr>
          <a:r>
            <a:rPr lang="ru-RU" sz="1500" b="1" dirty="0">
              <a:solidFill>
                <a:sysClr val="window" lastClr="FFFFFF"/>
              </a:solidFill>
              <a:latin typeface="Arial" panose="020B0604020202020204" pitchFamily="34" charset="0"/>
              <a:ea typeface="+mn-ea"/>
              <a:cs typeface="Arial" panose="020B0604020202020204" pitchFamily="34" charset="0"/>
            </a:rPr>
            <a:t>1949</a:t>
          </a:r>
        </a:p>
        <a:p>
          <a:pPr>
            <a:lnSpc>
              <a:spcPct val="100000"/>
            </a:lnSpc>
            <a:spcAft>
              <a:spcPts val="0"/>
            </a:spcAft>
            <a:buNone/>
          </a:pPr>
          <a:r>
            <a:rPr lang="ru-RU" sz="1500" b="1" dirty="0" smtClean="0">
              <a:solidFill>
                <a:sysClr val="window" lastClr="FFFFFF"/>
              </a:solidFill>
              <a:latin typeface="Arial" panose="020B0604020202020204" pitchFamily="34" charset="0"/>
              <a:ea typeface="+mn-ea"/>
              <a:cs typeface="Arial" panose="020B0604020202020204" pitchFamily="34" charset="0"/>
            </a:rPr>
            <a:t>ҮМЗ </a:t>
          </a:r>
          <a:r>
            <a:rPr lang="kk-KZ" sz="1500" b="1" noProof="1" smtClean="0">
              <a:solidFill>
                <a:sysClr val="window" lastClr="FFFFFF"/>
              </a:solidFill>
              <a:latin typeface="Arial" panose="020B0604020202020204" pitchFamily="34" charset="0"/>
              <a:ea typeface="+mn-ea"/>
              <a:cs typeface="Arial" panose="020B0604020202020204" pitchFamily="34" charset="0"/>
            </a:rPr>
            <a:t>құрылуы</a:t>
          </a:r>
          <a:endParaRPr lang="kk-KZ" sz="1500" b="1" noProof="1">
            <a:solidFill>
              <a:sysClr val="window" lastClr="FFFFFF"/>
            </a:solidFill>
            <a:latin typeface="Arial" panose="020B0604020202020204" pitchFamily="34" charset="0"/>
            <a:ea typeface="+mn-ea"/>
            <a:cs typeface="Arial" panose="020B0604020202020204" pitchFamily="34" charset="0"/>
          </a:endParaRPr>
        </a:p>
      </dgm:t>
    </dgm:pt>
    <dgm:pt modelId="{1A4EDDF2-CFD6-432D-A772-D69F895E6391}" type="parTrans" cxnId="{CE17F409-821D-4B8A-AE1E-180AE84F7F52}">
      <dgm:prSet/>
      <dgm:spPr/>
      <dgm:t>
        <a:bodyPr/>
        <a:lstStyle/>
        <a:p>
          <a:endParaRPr lang="ru-RU"/>
        </a:p>
      </dgm:t>
    </dgm:pt>
    <dgm:pt modelId="{3730643E-D6EE-413D-81DB-602BD936BCD4}" type="sibTrans" cxnId="{CE17F409-821D-4B8A-AE1E-180AE84F7F52}">
      <dgm:prSet/>
      <dgm:spPr/>
      <dgm:t>
        <a:bodyPr/>
        <a:lstStyle/>
        <a:p>
          <a:endParaRPr lang="ru-RU"/>
        </a:p>
      </dgm:t>
    </dgm:pt>
    <dgm:pt modelId="{64FD1D52-4C1E-4E1B-9B83-2E3EC10798BA}">
      <dgm:prSet phldrT="[Текст]" custT="1"/>
      <dgm:spPr>
        <a:xfrm>
          <a:off x="1917135" y="722189"/>
          <a:ext cx="1794502" cy="962919"/>
        </a:xfrm>
        <a:prstGeom prst="roundRect">
          <a:avLst/>
        </a:prstGeom>
        <a:solidFill>
          <a:srgbClr val="1AB39F">
            <a:hueOff val="2235664"/>
            <a:satOff val="-1927"/>
            <a:lumOff val="2549"/>
            <a:alphaOff val="0"/>
          </a:srgbClr>
        </a:solidFill>
        <a:ln w="12700" cap="flat" cmpd="sng" algn="ctr">
          <a:solidFill>
            <a:sysClr val="window" lastClr="FFFFFF">
              <a:hueOff val="0"/>
              <a:satOff val="0"/>
              <a:lumOff val="0"/>
              <a:alphaOff val="0"/>
            </a:sysClr>
          </a:solidFill>
          <a:prstDash val="solid"/>
        </a:ln>
        <a:effectLst/>
      </dgm:spPr>
      <dgm:t>
        <a:bodyPr/>
        <a:lstStyle/>
        <a:p>
          <a:pPr>
            <a:lnSpc>
              <a:spcPct val="100000"/>
            </a:lnSpc>
            <a:spcAft>
              <a:spcPts val="0"/>
            </a:spcAft>
            <a:buNone/>
          </a:pPr>
          <a:r>
            <a:rPr lang="ru-RU" sz="1500" b="1" dirty="0">
              <a:solidFill>
                <a:sysClr val="window" lastClr="FFFFFF"/>
              </a:solidFill>
              <a:latin typeface="Arial" panose="020B0604020202020204" pitchFamily="34" charset="0"/>
              <a:ea typeface="+mn-ea"/>
              <a:cs typeface="Arial" panose="020B0604020202020204" pitchFamily="34" charset="0"/>
            </a:rPr>
            <a:t>1951</a:t>
          </a:r>
        </a:p>
        <a:p>
          <a:pPr>
            <a:lnSpc>
              <a:spcPct val="100000"/>
            </a:lnSpc>
            <a:spcAft>
              <a:spcPts val="0"/>
            </a:spcAft>
            <a:buNone/>
          </a:pPr>
          <a:r>
            <a:rPr lang="ru-RU" sz="1500" b="1" dirty="0" smtClean="0">
              <a:solidFill>
                <a:sysClr val="window" lastClr="FFFFFF"/>
              </a:solidFill>
              <a:latin typeface="Arial" panose="020B0604020202020204" pitchFamily="34" charset="0"/>
              <a:ea typeface="+mn-ea"/>
              <a:cs typeface="Arial" panose="020B0604020202020204" pitchFamily="34" charset="0"/>
            </a:rPr>
            <a:t>Бериллий </a:t>
          </a:r>
          <a:r>
            <a:rPr lang="kk-KZ" sz="1500" b="1" noProof="1" smtClean="0">
              <a:solidFill>
                <a:sysClr val="window" lastClr="FFFFFF"/>
              </a:solidFill>
              <a:latin typeface="Arial" panose="020B0604020202020204" pitchFamily="34" charset="0"/>
              <a:ea typeface="+mn-ea"/>
              <a:cs typeface="Arial" panose="020B0604020202020204" pitchFamily="34" charset="0"/>
            </a:rPr>
            <a:t>өндірісінің құрылуы</a:t>
          </a:r>
          <a:endParaRPr lang="kk-KZ" sz="1500" b="1" noProof="1">
            <a:solidFill>
              <a:sysClr val="window" lastClr="FFFFFF"/>
            </a:solidFill>
            <a:latin typeface="Arial" panose="020B0604020202020204" pitchFamily="34" charset="0"/>
            <a:ea typeface="+mn-ea"/>
            <a:cs typeface="Arial" panose="020B0604020202020204" pitchFamily="34" charset="0"/>
          </a:endParaRPr>
        </a:p>
      </dgm:t>
    </dgm:pt>
    <dgm:pt modelId="{4EF6F1BE-40F0-49AE-BEB2-05D8C95801C0}" type="parTrans" cxnId="{0EF4E695-2CA9-4880-B65C-556E5E324AAB}">
      <dgm:prSet/>
      <dgm:spPr/>
      <dgm:t>
        <a:bodyPr/>
        <a:lstStyle/>
        <a:p>
          <a:endParaRPr lang="ru-RU"/>
        </a:p>
      </dgm:t>
    </dgm:pt>
    <dgm:pt modelId="{2D8808A2-EAB5-45CC-9115-79D9556B6C02}" type="sibTrans" cxnId="{0EF4E695-2CA9-4880-B65C-556E5E324AAB}">
      <dgm:prSet/>
      <dgm:spPr/>
      <dgm:t>
        <a:bodyPr/>
        <a:lstStyle/>
        <a:p>
          <a:endParaRPr lang="ru-RU"/>
        </a:p>
      </dgm:t>
    </dgm:pt>
    <dgm:pt modelId="{1116BBA6-FE34-4907-B3BB-F8F02AE7A0FA}">
      <dgm:prSet phldrT="[Текст]" custT="1"/>
      <dgm:spPr>
        <a:xfrm>
          <a:off x="3833299" y="722189"/>
          <a:ext cx="1794502" cy="962919"/>
        </a:xfrm>
        <a:prstGeom prst="roundRect">
          <a:avLst/>
        </a:prstGeom>
        <a:solidFill>
          <a:srgbClr val="1AB39F">
            <a:hueOff val="4471328"/>
            <a:satOff val="-3854"/>
            <a:lumOff val="5098"/>
            <a:alphaOff val="0"/>
          </a:srgbClr>
        </a:solidFill>
        <a:ln w="12700" cap="flat" cmpd="sng" algn="ctr">
          <a:solidFill>
            <a:sysClr val="window" lastClr="FFFFFF">
              <a:hueOff val="0"/>
              <a:satOff val="0"/>
              <a:lumOff val="0"/>
              <a:alphaOff val="0"/>
            </a:sysClr>
          </a:solidFill>
          <a:prstDash val="solid"/>
        </a:ln>
        <a:effectLst/>
      </dgm:spPr>
      <dgm:t>
        <a:bodyPr/>
        <a:lstStyle/>
        <a:p>
          <a:pPr>
            <a:lnSpc>
              <a:spcPct val="100000"/>
            </a:lnSpc>
            <a:spcAft>
              <a:spcPts val="0"/>
            </a:spcAft>
            <a:buNone/>
          </a:pPr>
          <a:r>
            <a:rPr lang="ru-RU" sz="1500" b="1" dirty="0">
              <a:solidFill>
                <a:sysClr val="window" lastClr="FFFFFF"/>
              </a:solidFill>
              <a:latin typeface="Arial" panose="020B0604020202020204" pitchFamily="34" charset="0"/>
              <a:ea typeface="+mn-ea"/>
              <a:cs typeface="Arial" panose="020B0604020202020204" pitchFamily="34" charset="0"/>
            </a:rPr>
            <a:t>1951</a:t>
          </a:r>
        </a:p>
        <a:p>
          <a:pPr>
            <a:lnSpc>
              <a:spcPct val="100000"/>
            </a:lnSpc>
            <a:spcAft>
              <a:spcPts val="0"/>
            </a:spcAft>
            <a:buNone/>
          </a:pPr>
          <a:r>
            <a:rPr lang="ru-RU" sz="1500" b="1" dirty="0" smtClean="0">
              <a:solidFill>
                <a:sysClr val="window" lastClr="FFFFFF"/>
              </a:solidFill>
              <a:latin typeface="Arial" panose="020B0604020202020204" pitchFamily="34" charset="0"/>
              <a:ea typeface="+mn-ea"/>
              <a:cs typeface="Arial" panose="020B0604020202020204" pitchFamily="34" charset="0"/>
            </a:rPr>
            <a:t>Тантал </a:t>
          </a:r>
          <a:r>
            <a:rPr lang="kk-KZ" sz="1500" b="1" noProof="1" smtClean="0">
              <a:solidFill>
                <a:sysClr val="window" lastClr="FFFFFF"/>
              </a:solidFill>
              <a:latin typeface="Arial" panose="020B0604020202020204" pitchFamily="34" charset="0"/>
              <a:ea typeface="+mn-ea"/>
              <a:cs typeface="Arial" panose="020B0604020202020204" pitchFamily="34" charset="0"/>
            </a:rPr>
            <a:t>өндірісінің құрылуы</a:t>
          </a:r>
          <a:endParaRPr lang="kk-KZ" sz="1500" b="1" noProof="1">
            <a:solidFill>
              <a:sysClr val="window" lastClr="FFFFFF"/>
            </a:solidFill>
            <a:latin typeface="Arial" panose="020B0604020202020204" pitchFamily="34" charset="0"/>
            <a:ea typeface="+mn-ea"/>
            <a:cs typeface="Arial" panose="020B0604020202020204" pitchFamily="34" charset="0"/>
          </a:endParaRPr>
        </a:p>
      </dgm:t>
    </dgm:pt>
    <dgm:pt modelId="{D879BBF3-FEF7-4E50-BFB3-FDC240CA1835}" type="parTrans" cxnId="{F216BB4D-1D2B-40A7-A44A-11B53FF108FE}">
      <dgm:prSet/>
      <dgm:spPr/>
      <dgm:t>
        <a:bodyPr/>
        <a:lstStyle/>
        <a:p>
          <a:endParaRPr lang="ru-RU"/>
        </a:p>
      </dgm:t>
    </dgm:pt>
    <dgm:pt modelId="{631029C3-4715-491E-B990-FC48E7CDE341}" type="sibTrans" cxnId="{F216BB4D-1D2B-40A7-A44A-11B53FF108FE}">
      <dgm:prSet/>
      <dgm:spPr/>
      <dgm:t>
        <a:bodyPr/>
        <a:lstStyle/>
        <a:p>
          <a:endParaRPr lang="ru-RU"/>
        </a:p>
      </dgm:t>
    </dgm:pt>
    <dgm:pt modelId="{33179116-30CB-464D-8C7B-C821D3A0276B}">
      <dgm:prSet phldrT="[Текст]" custT="1"/>
      <dgm:spPr>
        <a:xfrm>
          <a:off x="9581789" y="722189"/>
          <a:ext cx="1794502" cy="962919"/>
        </a:xfrm>
        <a:prstGeom prst="roundRect">
          <a:avLst/>
        </a:prstGeom>
        <a:solidFill>
          <a:srgbClr val="1AB39F">
            <a:hueOff val="11178319"/>
            <a:satOff val="-9634"/>
            <a:lumOff val="12746"/>
            <a:alphaOff val="0"/>
          </a:srgbClr>
        </a:solidFill>
        <a:ln w="12700" cap="flat" cmpd="sng" algn="ctr">
          <a:solidFill>
            <a:sysClr val="window" lastClr="FFFFFF">
              <a:hueOff val="0"/>
              <a:satOff val="0"/>
              <a:lumOff val="0"/>
              <a:alphaOff val="0"/>
            </a:sysClr>
          </a:solidFill>
          <a:prstDash val="solid"/>
        </a:ln>
        <a:effectLst/>
      </dgm:spPr>
      <dgm:t>
        <a:bodyPr/>
        <a:lstStyle/>
        <a:p>
          <a:pPr>
            <a:lnSpc>
              <a:spcPct val="100000"/>
            </a:lnSpc>
            <a:spcAft>
              <a:spcPts val="0"/>
            </a:spcAft>
            <a:buNone/>
          </a:pPr>
          <a:r>
            <a:rPr lang="en-US" sz="1500" b="1" dirty="0">
              <a:solidFill>
                <a:sysClr val="window" lastClr="FFFFFF"/>
              </a:solidFill>
              <a:latin typeface="Arial" panose="020B0604020202020204" pitchFamily="34" charset="0"/>
              <a:ea typeface="+mn-ea"/>
              <a:cs typeface="Arial" panose="020B0604020202020204" pitchFamily="34" charset="0"/>
            </a:rPr>
            <a:t>1997</a:t>
          </a:r>
          <a:endParaRPr lang="ru-RU" sz="1500" b="1" dirty="0">
            <a:solidFill>
              <a:sysClr val="window" lastClr="FFFFFF"/>
            </a:solidFill>
            <a:latin typeface="Arial" panose="020B0604020202020204" pitchFamily="34" charset="0"/>
            <a:ea typeface="+mn-ea"/>
            <a:cs typeface="Arial" panose="020B0604020202020204" pitchFamily="34" charset="0"/>
          </a:endParaRPr>
        </a:p>
        <a:p>
          <a:pPr>
            <a:lnSpc>
              <a:spcPct val="100000"/>
            </a:lnSpc>
            <a:spcAft>
              <a:spcPts val="0"/>
            </a:spcAft>
            <a:buNone/>
          </a:pPr>
          <a:r>
            <a:rPr lang="kk-KZ" sz="1500" b="1" noProof="1" smtClean="0">
              <a:solidFill>
                <a:sysClr val="window" lastClr="FFFFFF"/>
              </a:solidFill>
              <a:latin typeface="Arial" panose="020B0604020202020204" pitchFamily="34" charset="0"/>
              <a:ea typeface="+mn-ea"/>
              <a:cs typeface="Arial" panose="020B0604020202020204" pitchFamily="34" charset="0"/>
            </a:rPr>
            <a:t>«Қазатомөнер-кәсіп» ҰАК» АҚ құрамында</a:t>
          </a:r>
          <a:endParaRPr lang="kk-KZ" sz="1500" b="1" noProof="1">
            <a:solidFill>
              <a:sysClr val="window" lastClr="FFFFFF"/>
            </a:solidFill>
            <a:latin typeface="Arial" panose="020B0604020202020204" pitchFamily="34" charset="0"/>
            <a:ea typeface="+mn-ea"/>
            <a:cs typeface="Arial" panose="020B0604020202020204" pitchFamily="34" charset="0"/>
          </a:endParaRPr>
        </a:p>
      </dgm:t>
    </dgm:pt>
    <dgm:pt modelId="{25EB1EA5-EBB2-4EFB-AF36-8632E94E9179}" type="parTrans" cxnId="{9DD81D09-814A-4A7D-905F-CB088DD23A6C}">
      <dgm:prSet/>
      <dgm:spPr/>
      <dgm:t>
        <a:bodyPr/>
        <a:lstStyle/>
        <a:p>
          <a:endParaRPr lang="ru-RU"/>
        </a:p>
      </dgm:t>
    </dgm:pt>
    <dgm:pt modelId="{44014895-69D8-4C6F-9B84-77EE68DD87AA}" type="sibTrans" cxnId="{9DD81D09-814A-4A7D-905F-CB088DD23A6C}">
      <dgm:prSet/>
      <dgm:spPr/>
      <dgm:t>
        <a:bodyPr/>
        <a:lstStyle/>
        <a:p>
          <a:endParaRPr lang="ru-RU"/>
        </a:p>
      </dgm:t>
    </dgm:pt>
    <dgm:pt modelId="{A5790B66-745B-45FA-A6BA-43D581B28724}">
      <dgm:prSet phldrT="[Текст]" custT="1"/>
      <dgm:spPr>
        <a:xfrm>
          <a:off x="5749462" y="722189"/>
          <a:ext cx="1794502" cy="962919"/>
        </a:xfrm>
        <a:prstGeom prst="roundRect">
          <a:avLst/>
        </a:prstGeom>
        <a:solidFill>
          <a:srgbClr val="1AB39F">
            <a:hueOff val="6706992"/>
            <a:satOff val="-5780"/>
            <a:lumOff val="7648"/>
            <a:alphaOff val="0"/>
          </a:srgbClr>
        </a:solidFill>
        <a:ln w="12700" cap="flat" cmpd="sng" algn="ctr">
          <a:solidFill>
            <a:sysClr val="window" lastClr="FFFFFF">
              <a:hueOff val="0"/>
              <a:satOff val="0"/>
              <a:lumOff val="0"/>
              <a:alphaOff val="0"/>
            </a:sysClr>
          </a:solidFill>
          <a:prstDash val="solid"/>
        </a:ln>
        <a:effectLst/>
      </dgm:spPr>
      <dgm:t>
        <a:bodyPr/>
        <a:lstStyle/>
        <a:p>
          <a:pPr>
            <a:lnSpc>
              <a:spcPct val="100000"/>
            </a:lnSpc>
            <a:spcAft>
              <a:spcPts val="0"/>
            </a:spcAft>
            <a:buNone/>
          </a:pPr>
          <a:r>
            <a:rPr lang="ru-RU" sz="1500" b="1" dirty="0">
              <a:solidFill>
                <a:sysClr val="window" lastClr="FFFFFF"/>
              </a:solidFill>
              <a:latin typeface="Arial" panose="020B0604020202020204" pitchFamily="34" charset="0"/>
              <a:ea typeface="+mn-ea"/>
              <a:cs typeface="Arial" panose="020B0604020202020204" pitchFamily="34" charset="0"/>
            </a:rPr>
            <a:t>1952</a:t>
          </a:r>
        </a:p>
        <a:p>
          <a:pPr>
            <a:lnSpc>
              <a:spcPct val="100000"/>
            </a:lnSpc>
            <a:spcAft>
              <a:spcPts val="0"/>
            </a:spcAft>
            <a:buNone/>
          </a:pPr>
          <a:r>
            <a:rPr lang="ru-RU" sz="1500" b="1" dirty="0" smtClean="0">
              <a:solidFill>
                <a:sysClr val="window" lastClr="FFFFFF"/>
              </a:solidFill>
              <a:latin typeface="Arial" panose="020B0604020202020204" pitchFamily="34" charset="0"/>
              <a:ea typeface="+mn-ea"/>
              <a:cs typeface="Arial" panose="020B0604020202020204" pitchFamily="34" charset="0"/>
            </a:rPr>
            <a:t>Уран </a:t>
          </a:r>
          <a:r>
            <a:rPr lang="kk-KZ" sz="1500" b="1" noProof="1" smtClean="0">
              <a:solidFill>
                <a:sysClr val="window" lastClr="FFFFFF"/>
              </a:solidFill>
              <a:latin typeface="Arial" panose="020B0604020202020204" pitchFamily="34" charset="0"/>
              <a:ea typeface="+mn-ea"/>
              <a:cs typeface="Arial" panose="020B0604020202020204" pitchFamily="34" charset="0"/>
            </a:rPr>
            <a:t>өндірісінің құрылуы</a:t>
          </a:r>
          <a:endParaRPr lang="kk-KZ" sz="1500" b="1" noProof="1">
            <a:solidFill>
              <a:sysClr val="window" lastClr="FFFFFF"/>
            </a:solidFill>
            <a:latin typeface="Arial" panose="020B0604020202020204" pitchFamily="34" charset="0"/>
            <a:ea typeface="+mn-ea"/>
            <a:cs typeface="Arial" panose="020B0604020202020204" pitchFamily="34" charset="0"/>
          </a:endParaRPr>
        </a:p>
      </dgm:t>
    </dgm:pt>
    <dgm:pt modelId="{F8CEEC83-513F-4488-82C6-CD582A5DA305}" type="parTrans" cxnId="{F1018973-4F25-41F4-B959-C28724182FB5}">
      <dgm:prSet/>
      <dgm:spPr/>
      <dgm:t>
        <a:bodyPr/>
        <a:lstStyle/>
        <a:p>
          <a:endParaRPr lang="ru-RU"/>
        </a:p>
      </dgm:t>
    </dgm:pt>
    <dgm:pt modelId="{C6805A2D-1523-4F71-9380-0CB99CCA26A3}" type="sibTrans" cxnId="{F1018973-4F25-41F4-B959-C28724182FB5}">
      <dgm:prSet/>
      <dgm:spPr/>
      <dgm:t>
        <a:bodyPr/>
        <a:lstStyle/>
        <a:p>
          <a:endParaRPr lang="ru-RU"/>
        </a:p>
      </dgm:t>
    </dgm:pt>
    <dgm:pt modelId="{DAA4639E-40DD-43C8-BA79-B92723FB1F46}">
      <dgm:prSet phldrT="[Текст]" custT="1"/>
      <dgm:spPr>
        <a:xfrm>
          <a:off x="7665626" y="722189"/>
          <a:ext cx="1794502" cy="962919"/>
        </a:xfrm>
        <a:prstGeom prst="roundRect">
          <a:avLst/>
        </a:prstGeom>
        <a:solidFill>
          <a:srgbClr val="1AB39F">
            <a:hueOff val="8942655"/>
            <a:satOff val="-7707"/>
            <a:lumOff val="10197"/>
            <a:alphaOff val="0"/>
          </a:srgbClr>
        </a:solidFill>
        <a:ln w="12700" cap="flat" cmpd="sng" algn="ctr">
          <a:solidFill>
            <a:sysClr val="window" lastClr="FFFFFF">
              <a:hueOff val="0"/>
              <a:satOff val="0"/>
              <a:lumOff val="0"/>
              <a:alphaOff val="0"/>
            </a:sysClr>
          </a:solidFill>
          <a:prstDash val="solid"/>
        </a:ln>
        <a:effectLst/>
      </dgm:spPr>
      <dgm:t>
        <a:bodyPr/>
        <a:lstStyle/>
        <a:p>
          <a:pPr>
            <a:lnSpc>
              <a:spcPct val="100000"/>
            </a:lnSpc>
            <a:spcAft>
              <a:spcPts val="0"/>
            </a:spcAft>
            <a:buNone/>
          </a:pPr>
          <a:r>
            <a:rPr lang="ru-RU" sz="1500" b="1" dirty="0">
              <a:solidFill>
                <a:sysClr val="window" lastClr="FFFFFF"/>
              </a:solidFill>
              <a:latin typeface="Arial" panose="020B0604020202020204" pitchFamily="34" charset="0"/>
              <a:ea typeface="+mn-ea"/>
              <a:cs typeface="Arial" panose="020B0604020202020204" pitchFamily="34" charset="0"/>
            </a:rPr>
            <a:t>1981</a:t>
          </a:r>
          <a:endParaRPr lang="en-US" sz="1500" b="1" dirty="0">
            <a:solidFill>
              <a:sysClr val="window" lastClr="FFFFFF"/>
            </a:solidFill>
            <a:latin typeface="Arial" panose="020B0604020202020204" pitchFamily="34" charset="0"/>
            <a:ea typeface="+mn-ea"/>
            <a:cs typeface="Arial" panose="020B0604020202020204" pitchFamily="34" charset="0"/>
          </a:endParaRPr>
        </a:p>
        <a:p>
          <a:pPr>
            <a:lnSpc>
              <a:spcPct val="100000"/>
            </a:lnSpc>
            <a:spcAft>
              <a:spcPts val="0"/>
            </a:spcAft>
            <a:buNone/>
          </a:pPr>
          <a:r>
            <a:rPr lang="kk-KZ" sz="1500" b="1" noProof="1" smtClean="0">
              <a:solidFill>
                <a:sysClr val="window" lastClr="FFFFFF"/>
              </a:solidFill>
              <a:latin typeface="Arial" panose="020B0604020202020204" pitchFamily="34" charset="0"/>
              <a:ea typeface="+mn-ea"/>
              <a:cs typeface="Arial" panose="020B0604020202020204" pitchFamily="34" charset="0"/>
            </a:rPr>
            <a:t>Таблеткалар өндірісі</a:t>
          </a:r>
          <a:endParaRPr lang="kk-KZ" sz="1500" b="1" noProof="1">
            <a:solidFill>
              <a:sysClr val="window" lastClr="FFFFFF"/>
            </a:solidFill>
            <a:latin typeface="Arial" panose="020B0604020202020204" pitchFamily="34" charset="0"/>
            <a:ea typeface="+mn-ea"/>
            <a:cs typeface="Arial" panose="020B0604020202020204" pitchFamily="34" charset="0"/>
          </a:endParaRPr>
        </a:p>
      </dgm:t>
    </dgm:pt>
    <dgm:pt modelId="{81B1CF2D-DFF8-4343-8E4E-9108110B78AD}" type="parTrans" cxnId="{A48085A1-D304-4EA5-B55F-AD4C0486018F}">
      <dgm:prSet/>
      <dgm:spPr/>
      <dgm:t>
        <a:bodyPr/>
        <a:lstStyle/>
        <a:p>
          <a:endParaRPr lang="ru-RU"/>
        </a:p>
      </dgm:t>
    </dgm:pt>
    <dgm:pt modelId="{9711A038-F03E-4B84-A20A-F753F2911DDD}" type="sibTrans" cxnId="{A48085A1-D304-4EA5-B55F-AD4C0486018F}">
      <dgm:prSet/>
      <dgm:spPr/>
      <dgm:t>
        <a:bodyPr/>
        <a:lstStyle/>
        <a:p>
          <a:endParaRPr lang="ru-RU"/>
        </a:p>
      </dgm:t>
    </dgm:pt>
    <dgm:pt modelId="{867F649C-EF45-4177-8E05-81E47183B964}" type="pres">
      <dgm:prSet presAssocID="{F8D52989-9FB6-4347-8E19-691E3924029A}" presName="CompostProcess" presStyleCnt="0">
        <dgm:presLayoutVars>
          <dgm:dir/>
          <dgm:resizeHandles val="exact"/>
        </dgm:presLayoutVars>
      </dgm:prSet>
      <dgm:spPr/>
    </dgm:pt>
    <dgm:pt modelId="{D07A18F7-BD22-43F5-AE65-1132B18DB184}" type="pres">
      <dgm:prSet presAssocID="{F8D52989-9FB6-4347-8E19-691E3924029A}" presName="arrow" presStyleLbl="bgShp" presStyleIdx="0" presStyleCnt="1" custScaleX="109520" custLinFactNeighborX="-3974"/>
      <dgm:spPr>
        <a:xfrm>
          <a:off x="853294" y="0"/>
          <a:ext cx="9670674" cy="2407298"/>
        </a:xfrm>
        <a:prstGeom prst="rightArrow">
          <a:avLst/>
        </a:prstGeom>
        <a:solidFill>
          <a:srgbClr val="1AB39F">
            <a:tint val="40000"/>
            <a:hueOff val="0"/>
            <a:satOff val="0"/>
            <a:lumOff val="0"/>
            <a:alphaOff val="0"/>
          </a:srgbClr>
        </a:solidFill>
        <a:ln>
          <a:noFill/>
        </a:ln>
        <a:effectLst/>
      </dgm:spPr>
    </dgm:pt>
    <dgm:pt modelId="{09471CE8-EE38-4363-86C9-F0EE45025112}" type="pres">
      <dgm:prSet presAssocID="{F8D52989-9FB6-4347-8E19-691E3924029A}" presName="linearProcess" presStyleCnt="0"/>
      <dgm:spPr/>
    </dgm:pt>
    <dgm:pt modelId="{FCFD62EF-4CA9-471E-8D90-88E114A4F8D9}" type="pres">
      <dgm:prSet presAssocID="{32BB8326-99CC-4F48-8991-E1CBE7619BBE}" presName="textNode" presStyleLbl="node1" presStyleIdx="0" presStyleCnt="6">
        <dgm:presLayoutVars>
          <dgm:bulletEnabled val="1"/>
        </dgm:presLayoutVars>
      </dgm:prSet>
      <dgm:spPr/>
      <dgm:t>
        <a:bodyPr/>
        <a:lstStyle/>
        <a:p>
          <a:endParaRPr lang="ru-RU"/>
        </a:p>
      </dgm:t>
    </dgm:pt>
    <dgm:pt modelId="{4AC483E2-A064-4008-B1F8-BDFC4D36E7AB}" type="pres">
      <dgm:prSet presAssocID="{3730643E-D6EE-413D-81DB-602BD936BCD4}" presName="sibTrans" presStyleCnt="0"/>
      <dgm:spPr/>
    </dgm:pt>
    <dgm:pt modelId="{A47DC4F5-781C-48EB-A575-8F02F55B1A4B}" type="pres">
      <dgm:prSet presAssocID="{64FD1D52-4C1E-4E1B-9B83-2E3EC10798BA}" presName="textNode" presStyleLbl="node1" presStyleIdx="1" presStyleCnt="6">
        <dgm:presLayoutVars>
          <dgm:bulletEnabled val="1"/>
        </dgm:presLayoutVars>
      </dgm:prSet>
      <dgm:spPr/>
      <dgm:t>
        <a:bodyPr/>
        <a:lstStyle/>
        <a:p>
          <a:endParaRPr lang="ru-RU"/>
        </a:p>
      </dgm:t>
    </dgm:pt>
    <dgm:pt modelId="{1EB68E06-4498-47CE-9008-6BF73CE23721}" type="pres">
      <dgm:prSet presAssocID="{2D8808A2-EAB5-45CC-9115-79D9556B6C02}" presName="sibTrans" presStyleCnt="0"/>
      <dgm:spPr/>
    </dgm:pt>
    <dgm:pt modelId="{E7DC4823-5713-4246-B96D-2309E81FCFFA}" type="pres">
      <dgm:prSet presAssocID="{1116BBA6-FE34-4907-B3BB-F8F02AE7A0FA}" presName="textNode" presStyleLbl="node1" presStyleIdx="2" presStyleCnt="6">
        <dgm:presLayoutVars>
          <dgm:bulletEnabled val="1"/>
        </dgm:presLayoutVars>
      </dgm:prSet>
      <dgm:spPr/>
      <dgm:t>
        <a:bodyPr/>
        <a:lstStyle/>
        <a:p>
          <a:endParaRPr lang="ru-RU"/>
        </a:p>
      </dgm:t>
    </dgm:pt>
    <dgm:pt modelId="{05E167C0-DF33-44C6-876F-A5FE8134360D}" type="pres">
      <dgm:prSet presAssocID="{631029C3-4715-491E-B990-FC48E7CDE341}" presName="sibTrans" presStyleCnt="0"/>
      <dgm:spPr/>
    </dgm:pt>
    <dgm:pt modelId="{22BDC1A4-1285-4543-B592-3A91B142D82F}" type="pres">
      <dgm:prSet presAssocID="{A5790B66-745B-45FA-A6BA-43D581B28724}" presName="textNode" presStyleLbl="node1" presStyleIdx="3" presStyleCnt="6" custScaleY="105483">
        <dgm:presLayoutVars>
          <dgm:bulletEnabled val="1"/>
        </dgm:presLayoutVars>
      </dgm:prSet>
      <dgm:spPr/>
      <dgm:t>
        <a:bodyPr/>
        <a:lstStyle/>
        <a:p>
          <a:endParaRPr lang="ru-RU"/>
        </a:p>
      </dgm:t>
    </dgm:pt>
    <dgm:pt modelId="{7F8291A6-65D9-45EA-BEE4-DB033303BF59}" type="pres">
      <dgm:prSet presAssocID="{C6805A2D-1523-4F71-9380-0CB99CCA26A3}" presName="sibTrans" presStyleCnt="0"/>
      <dgm:spPr/>
    </dgm:pt>
    <dgm:pt modelId="{BAA5E77E-D1FC-4D72-80C6-35BE6C7F07F6}" type="pres">
      <dgm:prSet presAssocID="{DAA4639E-40DD-43C8-BA79-B92723FB1F46}" presName="textNode" presStyleLbl="node1" presStyleIdx="4" presStyleCnt="6">
        <dgm:presLayoutVars>
          <dgm:bulletEnabled val="1"/>
        </dgm:presLayoutVars>
      </dgm:prSet>
      <dgm:spPr/>
      <dgm:t>
        <a:bodyPr/>
        <a:lstStyle/>
        <a:p>
          <a:endParaRPr lang="ru-RU"/>
        </a:p>
      </dgm:t>
    </dgm:pt>
    <dgm:pt modelId="{0F3AF667-0524-452B-B0A1-02ED9FE3F2FB}" type="pres">
      <dgm:prSet presAssocID="{9711A038-F03E-4B84-A20A-F753F2911DDD}" presName="sibTrans" presStyleCnt="0"/>
      <dgm:spPr/>
    </dgm:pt>
    <dgm:pt modelId="{72485124-6390-467E-BCE4-47F536A68638}" type="pres">
      <dgm:prSet presAssocID="{33179116-30CB-464D-8C7B-C821D3A0276B}" presName="textNode" presStyleLbl="node1" presStyleIdx="5" presStyleCnt="6" custScaleX="105831">
        <dgm:presLayoutVars>
          <dgm:bulletEnabled val="1"/>
        </dgm:presLayoutVars>
      </dgm:prSet>
      <dgm:spPr/>
      <dgm:t>
        <a:bodyPr/>
        <a:lstStyle/>
        <a:p>
          <a:endParaRPr lang="ru-RU"/>
        </a:p>
      </dgm:t>
    </dgm:pt>
  </dgm:ptLst>
  <dgm:cxnLst>
    <dgm:cxn modelId="{2292C425-BDCD-4621-B77A-6075A4BD1BA3}" type="presOf" srcId="{33179116-30CB-464D-8C7B-C821D3A0276B}" destId="{72485124-6390-467E-BCE4-47F536A68638}" srcOrd="0" destOrd="0" presId="urn:microsoft.com/office/officeart/2005/8/layout/hProcess9"/>
    <dgm:cxn modelId="{F216BB4D-1D2B-40A7-A44A-11B53FF108FE}" srcId="{F8D52989-9FB6-4347-8E19-691E3924029A}" destId="{1116BBA6-FE34-4907-B3BB-F8F02AE7A0FA}" srcOrd="2" destOrd="0" parTransId="{D879BBF3-FEF7-4E50-BFB3-FDC240CA1835}" sibTransId="{631029C3-4715-491E-B990-FC48E7CDE341}"/>
    <dgm:cxn modelId="{3D3CEEAF-7435-4E37-BC14-0753ACAC2B03}" type="presOf" srcId="{A5790B66-745B-45FA-A6BA-43D581B28724}" destId="{22BDC1A4-1285-4543-B592-3A91B142D82F}" srcOrd="0" destOrd="0" presId="urn:microsoft.com/office/officeart/2005/8/layout/hProcess9"/>
    <dgm:cxn modelId="{F400FA8F-9166-4E23-8361-86CD829F5CA1}" type="presOf" srcId="{F8D52989-9FB6-4347-8E19-691E3924029A}" destId="{867F649C-EF45-4177-8E05-81E47183B964}" srcOrd="0" destOrd="0" presId="urn:microsoft.com/office/officeart/2005/8/layout/hProcess9"/>
    <dgm:cxn modelId="{E8522D55-6B3D-4AE7-A63B-706B1BF02163}" type="presOf" srcId="{1116BBA6-FE34-4907-B3BB-F8F02AE7A0FA}" destId="{E7DC4823-5713-4246-B96D-2309E81FCFFA}" srcOrd="0" destOrd="0" presId="urn:microsoft.com/office/officeart/2005/8/layout/hProcess9"/>
    <dgm:cxn modelId="{67B1C83B-D3CE-4DF6-ABCF-DBD02F548E64}" type="presOf" srcId="{32BB8326-99CC-4F48-8991-E1CBE7619BBE}" destId="{FCFD62EF-4CA9-471E-8D90-88E114A4F8D9}" srcOrd="0" destOrd="0" presId="urn:microsoft.com/office/officeart/2005/8/layout/hProcess9"/>
    <dgm:cxn modelId="{C701B9D8-9329-4A6F-ACA3-AB1AFB19C0C2}" type="presOf" srcId="{64FD1D52-4C1E-4E1B-9B83-2E3EC10798BA}" destId="{A47DC4F5-781C-48EB-A575-8F02F55B1A4B}" srcOrd="0" destOrd="0" presId="urn:microsoft.com/office/officeart/2005/8/layout/hProcess9"/>
    <dgm:cxn modelId="{F1018973-4F25-41F4-B959-C28724182FB5}" srcId="{F8D52989-9FB6-4347-8E19-691E3924029A}" destId="{A5790B66-745B-45FA-A6BA-43D581B28724}" srcOrd="3" destOrd="0" parTransId="{F8CEEC83-513F-4488-82C6-CD582A5DA305}" sibTransId="{C6805A2D-1523-4F71-9380-0CB99CCA26A3}"/>
    <dgm:cxn modelId="{CE17F409-821D-4B8A-AE1E-180AE84F7F52}" srcId="{F8D52989-9FB6-4347-8E19-691E3924029A}" destId="{32BB8326-99CC-4F48-8991-E1CBE7619BBE}" srcOrd="0" destOrd="0" parTransId="{1A4EDDF2-CFD6-432D-A772-D69F895E6391}" sibTransId="{3730643E-D6EE-413D-81DB-602BD936BCD4}"/>
    <dgm:cxn modelId="{9DD81D09-814A-4A7D-905F-CB088DD23A6C}" srcId="{F8D52989-9FB6-4347-8E19-691E3924029A}" destId="{33179116-30CB-464D-8C7B-C821D3A0276B}" srcOrd="5" destOrd="0" parTransId="{25EB1EA5-EBB2-4EFB-AF36-8632E94E9179}" sibTransId="{44014895-69D8-4C6F-9B84-77EE68DD87AA}"/>
    <dgm:cxn modelId="{E04785AE-D194-4418-AF0F-8964883CABF7}" type="presOf" srcId="{DAA4639E-40DD-43C8-BA79-B92723FB1F46}" destId="{BAA5E77E-D1FC-4D72-80C6-35BE6C7F07F6}" srcOrd="0" destOrd="0" presId="urn:microsoft.com/office/officeart/2005/8/layout/hProcess9"/>
    <dgm:cxn modelId="{0EF4E695-2CA9-4880-B65C-556E5E324AAB}" srcId="{F8D52989-9FB6-4347-8E19-691E3924029A}" destId="{64FD1D52-4C1E-4E1B-9B83-2E3EC10798BA}" srcOrd="1" destOrd="0" parTransId="{4EF6F1BE-40F0-49AE-BEB2-05D8C95801C0}" sibTransId="{2D8808A2-EAB5-45CC-9115-79D9556B6C02}"/>
    <dgm:cxn modelId="{A48085A1-D304-4EA5-B55F-AD4C0486018F}" srcId="{F8D52989-9FB6-4347-8E19-691E3924029A}" destId="{DAA4639E-40DD-43C8-BA79-B92723FB1F46}" srcOrd="4" destOrd="0" parTransId="{81B1CF2D-DFF8-4343-8E4E-9108110B78AD}" sibTransId="{9711A038-F03E-4B84-A20A-F753F2911DDD}"/>
    <dgm:cxn modelId="{C9A01EFD-C457-4C4A-95BA-4A184BEDB1AE}" type="presParOf" srcId="{867F649C-EF45-4177-8E05-81E47183B964}" destId="{D07A18F7-BD22-43F5-AE65-1132B18DB184}" srcOrd="0" destOrd="0" presId="urn:microsoft.com/office/officeart/2005/8/layout/hProcess9"/>
    <dgm:cxn modelId="{6C6FE604-399B-4B7D-9F05-5E8246DD17B9}" type="presParOf" srcId="{867F649C-EF45-4177-8E05-81E47183B964}" destId="{09471CE8-EE38-4363-86C9-F0EE45025112}" srcOrd="1" destOrd="0" presId="urn:microsoft.com/office/officeart/2005/8/layout/hProcess9"/>
    <dgm:cxn modelId="{FD64A0BE-125D-409F-A75A-9ED083460C48}" type="presParOf" srcId="{09471CE8-EE38-4363-86C9-F0EE45025112}" destId="{FCFD62EF-4CA9-471E-8D90-88E114A4F8D9}" srcOrd="0" destOrd="0" presId="urn:microsoft.com/office/officeart/2005/8/layout/hProcess9"/>
    <dgm:cxn modelId="{3BA027C0-78AB-4C04-BDDC-F768C4F5EA55}" type="presParOf" srcId="{09471CE8-EE38-4363-86C9-F0EE45025112}" destId="{4AC483E2-A064-4008-B1F8-BDFC4D36E7AB}" srcOrd="1" destOrd="0" presId="urn:microsoft.com/office/officeart/2005/8/layout/hProcess9"/>
    <dgm:cxn modelId="{0824390D-BE1C-4CB0-95A9-CC9BCD17E128}" type="presParOf" srcId="{09471CE8-EE38-4363-86C9-F0EE45025112}" destId="{A47DC4F5-781C-48EB-A575-8F02F55B1A4B}" srcOrd="2" destOrd="0" presId="urn:microsoft.com/office/officeart/2005/8/layout/hProcess9"/>
    <dgm:cxn modelId="{CB4E7DBF-00EF-4CC7-AB4D-D3FDAEB9F0FC}" type="presParOf" srcId="{09471CE8-EE38-4363-86C9-F0EE45025112}" destId="{1EB68E06-4498-47CE-9008-6BF73CE23721}" srcOrd="3" destOrd="0" presId="urn:microsoft.com/office/officeart/2005/8/layout/hProcess9"/>
    <dgm:cxn modelId="{B1965155-8575-4DBF-897C-E8426F066FEA}" type="presParOf" srcId="{09471CE8-EE38-4363-86C9-F0EE45025112}" destId="{E7DC4823-5713-4246-B96D-2309E81FCFFA}" srcOrd="4" destOrd="0" presId="urn:microsoft.com/office/officeart/2005/8/layout/hProcess9"/>
    <dgm:cxn modelId="{F851B47F-10AC-44B8-BAC7-6C1F4799C438}" type="presParOf" srcId="{09471CE8-EE38-4363-86C9-F0EE45025112}" destId="{05E167C0-DF33-44C6-876F-A5FE8134360D}" srcOrd="5" destOrd="0" presId="urn:microsoft.com/office/officeart/2005/8/layout/hProcess9"/>
    <dgm:cxn modelId="{53B77019-9B95-4765-878A-4E8FD61E88FB}" type="presParOf" srcId="{09471CE8-EE38-4363-86C9-F0EE45025112}" destId="{22BDC1A4-1285-4543-B592-3A91B142D82F}" srcOrd="6" destOrd="0" presId="urn:microsoft.com/office/officeart/2005/8/layout/hProcess9"/>
    <dgm:cxn modelId="{2426FFEB-562F-48D5-9373-27941352992A}" type="presParOf" srcId="{09471CE8-EE38-4363-86C9-F0EE45025112}" destId="{7F8291A6-65D9-45EA-BEE4-DB033303BF59}" srcOrd="7" destOrd="0" presId="urn:microsoft.com/office/officeart/2005/8/layout/hProcess9"/>
    <dgm:cxn modelId="{8CA481EA-FE8F-4A0E-8A8E-196A6502AF9D}" type="presParOf" srcId="{09471CE8-EE38-4363-86C9-F0EE45025112}" destId="{BAA5E77E-D1FC-4D72-80C6-35BE6C7F07F6}" srcOrd="8" destOrd="0" presId="urn:microsoft.com/office/officeart/2005/8/layout/hProcess9"/>
    <dgm:cxn modelId="{7BF836FB-4EB1-4882-9D88-98135E00D455}" type="presParOf" srcId="{09471CE8-EE38-4363-86C9-F0EE45025112}" destId="{0F3AF667-0524-452B-B0A1-02ED9FE3F2FB}" srcOrd="9" destOrd="0" presId="urn:microsoft.com/office/officeart/2005/8/layout/hProcess9"/>
    <dgm:cxn modelId="{9D06BB54-18AC-4212-BD23-3DA609439E19}" type="presParOf" srcId="{09471CE8-EE38-4363-86C9-F0EE45025112}" destId="{72485124-6390-467E-BCE4-47F536A68638}" srcOrd="10" destOrd="0" presId="urn:microsoft.com/office/officeart/2005/8/layout/hProcess9"/>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8D52989-9FB6-4347-8E19-691E3924029A}" type="doc">
      <dgm:prSet loTypeId="urn:microsoft.com/office/officeart/2005/8/layout/hProcess9" loCatId="process" qsTypeId="urn:microsoft.com/office/officeart/2005/8/quickstyle/simple1" qsCatId="simple" csTypeId="urn:microsoft.com/office/officeart/2005/8/colors/colorful5" csCatId="colorful" phldr="1"/>
      <dgm:spPr/>
    </dgm:pt>
    <dgm:pt modelId="{32BB8326-99CC-4F48-8991-E1CBE7619BBE}">
      <dgm:prSet phldrT="[Текст]" custT="1"/>
      <dgm:spPr>
        <a:xfrm>
          <a:off x="3124" y="731487"/>
          <a:ext cx="1819362" cy="975316"/>
        </a:xfrm>
        <a:prstGeom prst="roundRect">
          <a:avLst/>
        </a:prstGeom>
        <a:solidFill>
          <a:srgbClr val="1AB39F">
            <a:hueOff val="0"/>
            <a:satOff val="0"/>
            <a:lumOff val="0"/>
            <a:alphaOff val="0"/>
          </a:srgbClr>
        </a:solidFill>
        <a:ln w="12700" cap="flat" cmpd="sng" algn="ctr">
          <a:solidFill>
            <a:sysClr val="window" lastClr="FFFFFF">
              <a:hueOff val="0"/>
              <a:satOff val="0"/>
              <a:lumOff val="0"/>
              <a:alphaOff val="0"/>
            </a:sysClr>
          </a:solidFill>
          <a:prstDash val="solid"/>
        </a:ln>
        <a:effectLst/>
      </dgm:spPr>
      <dgm:t>
        <a:bodyPr/>
        <a:lstStyle/>
        <a:p>
          <a:pPr defTabSz="666750">
            <a:lnSpc>
              <a:spcPct val="100000"/>
            </a:lnSpc>
            <a:spcBef>
              <a:spcPct val="0"/>
            </a:spcBef>
            <a:spcAft>
              <a:spcPts val="0"/>
            </a:spcAft>
            <a:buNone/>
          </a:pPr>
          <a:r>
            <a:rPr lang="ru-RU" sz="1500" b="1" dirty="0">
              <a:solidFill>
                <a:sysClr val="window" lastClr="FFFFFF"/>
              </a:solidFill>
              <a:latin typeface="Arial" panose="020B0604020202020204" pitchFamily="34" charset="0"/>
              <a:ea typeface="+mn-ea"/>
              <a:cs typeface="Arial" panose="020B0604020202020204" pitchFamily="34" charset="0"/>
            </a:rPr>
            <a:t>1998</a:t>
          </a:r>
        </a:p>
        <a:p>
          <a:pPr marL="0" marR="0" indent="0" defTabSz="914400" eaLnBrk="1" fontAlgn="auto" latinLnBrk="0" hangingPunct="1">
            <a:lnSpc>
              <a:spcPct val="100000"/>
            </a:lnSpc>
            <a:spcBef>
              <a:spcPts val="0"/>
            </a:spcBef>
            <a:spcAft>
              <a:spcPts val="0"/>
            </a:spcAft>
            <a:buClrTx/>
            <a:buSzTx/>
            <a:buFontTx/>
            <a:buNone/>
            <a:tabLst/>
            <a:defRPr/>
          </a:pPr>
          <a:r>
            <a:rPr lang="en-US" sz="1500" b="1" dirty="0" smtClean="0">
              <a:solidFill>
                <a:sysClr val="window" lastClr="FFFFFF"/>
              </a:solidFill>
              <a:latin typeface="Arial" panose="020B0604020202020204" pitchFamily="34" charset="0"/>
              <a:ea typeface="+mn-ea"/>
              <a:cs typeface="Arial" panose="020B0604020202020204" pitchFamily="34" charset="0"/>
            </a:rPr>
            <a:t>ISO-9002</a:t>
          </a:r>
          <a:endParaRPr lang="ru-RU" sz="1500" b="1" dirty="0" smtClean="0">
            <a:solidFill>
              <a:sysClr val="window" lastClr="FFFFFF"/>
            </a:solidFill>
            <a:latin typeface="Arial" panose="020B0604020202020204" pitchFamily="34" charset="0"/>
            <a:ea typeface="+mn-ea"/>
            <a:cs typeface="Arial" panose="020B0604020202020204" pitchFamily="34" charset="0"/>
          </a:endParaRPr>
        </a:p>
        <a:p>
          <a:pPr defTabSz="666750">
            <a:lnSpc>
              <a:spcPct val="100000"/>
            </a:lnSpc>
            <a:spcBef>
              <a:spcPct val="0"/>
            </a:spcBef>
            <a:spcAft>
              <a:spcPts val="0"/>
            </a:spcAft>
            <a:buNone/>
          </a:pPr>
          <a:r>
            <a:rPr lang="kk-KZ" sz="1450" b="1" noProof="1" smtClean="0">
              <a:solidFill>
                <a:sysClr val="window" lastClr="FFFFFF"/>
              </a:solidFill>
              <a:latin typeface="Arial" panose="020B0604020202020204" pitchFamily="34" charset="0"/>
              <a:ea typeface="+mn-ea"/>
              <a:cs typeface="Arial" panose="020B0604020202020204" pitchFamily="34" charset="0"/>
            </a:rPr>
            <a:t>сертификаттау</a:t>
          </a:r>
          <a:endParaRPr lang="kk-KZ" sz="1450" b="1" noProof="1">
            <a:solidFill>
              <a:sysClr val="window" lastClr="FFFFFF"/>
            </a:solidFill>
            <a:latin typeface="Arial" panose="020B0604020202020204" pitchFamily="34" charset="0"/>
            <a:ea typeface="+mn-ea"/>
            <a:cs typeface="Arial" panose="020B0604020202020204" pitchFamily="34" charset="0"/>
          </a:endParaRPr>
        </a:p>
      </dgm:t>
    </dgm:pt>
    <dgm:pt modelId="{1A4EDDF2-CFD6-432D-A772-D69F895E6391}" type="parTrans" cxnId="{CE17F409-821D-4B8A-AE1E-180AE84F7F52}">
      <dgm:prSet/>
      <dgm:spPr/>
      <dgm:t>
        <a:bodyPr/>
        <a:lstStyle/>
        <a:p>
          <a:endParaRPr lang="ru-RU"/>
        </a:p>
      </dgm:t>
    </dgm:pt>
    <dgm:pt modelId="{3730643E-D6EE-413D-81DB-602BD936BCD4}" type="sibTrans" cxnId="{CE17F409-821D-4B8A-AE1E-180AE84F7F52}">
      <dgm:prSet/>
      <dgm:spPr/>
      <dgm:t>
        <a:bodyPr/>
        <a:lstStyle/>
        <a:p>
          <a:endParaRPr lang="ru-RU"/>
        </a:p>
      </dgm:t>
    </dgm:pt>
    <dgm:pt modelId="{64FD1D52-4C1E-4E1B-9B83-2E3EC10798BA}">
      <dgm:prSet phldrT="[Текст]" custT="1"/>
      <dgm:spPr>
        <a:xfrm>
          <a:off x="1913455" y="731487"/>
          <a:ext cx="1819362" cy="975316"/>
        </a:xfrm>
        <a:prstGeom prst="roundRect">
          <a:avLst/>
        </a:prstGeom>
        <a:solidFill>
          <a:srgbClr val="1AB39F">
            <a:hueOff val="2235664"/>
            <a:satOff val="-1927"/>
            <a:lumOff val="2549"/>
            <a:alphaOff val="0"/>
          </a:srgbClr>
        </a:solidFill>
        <a:ln w="12700" cap="flat" cmpd="sng" algn="ctr">
          <a:solidFill>
            <a:sysClr val="window" lastClr="FFFFFF">
              <a:hueOff val="0"/>
              <a:satOff val="0"/>
              <a:lumOff val="0"/>
              <a:alphaOff val="0"/>
            </a:sysClr>
          </a:solidFill>
          <a:prstDash val="solid"/>
        </a:ln>
        <a:effectLst/>
      </dgm:spPr>
      <dgm:t>
        <a:bodyPr/>
        <a:lstStyle/>
        <a:p>
          <a:pPr>
            <a:lnSpc>
              <a:spcPct val="100000"/>
            </a:lnSpc>
            <a:spcAft>
              <a:spcPts val="0"/>
            </a:spcAft>
            <a:buNone/>
          </a:pPr>
          <a:r>
            <a:rPr lang="en-US" sz="1500" b="1" dirty="0">
              <a:solidFill>
                <a:sysClr val="window" lastClr="FFFFFF"/>
              </a:solidFill>
              <a:latin typeface="Arial" panose="020B0604020202020204" pitchFamily="34" charset="0"/>
              <a:ea typeface="+mn-ea"/>
              <a:cs typeface="Arial" panose="020B0604020202020204" pitchFamily="34" charset="0"/>
            </a:rPr>
            <a:t>200</a:t>
          </a:r>
          <a:r>
            <a:rPr lang="ru-RU" sz="1500" b="1" dirty="0">
              <a:solidFill>
                <a:sysClr val="window" lastClr="FFFFFF"/>
              </a:solidFill>
              <a:latin typeface="Arial" panose="020B0604020202020204" pitchFamily="34" charset="0"/>
              <a:ea typeface="+mn-ea"/>
              <a:cs typeface="Arial" panose="020B0604020202020204" pitchFamily="34" charset="0"/>
            </a:rPr>
            <a:t>2</a:t>
          </a:r>
        </a:p>
        <a:p>
          <a:pPr>
            <a:lnSpc>
              <a:spcPct val="100000"/>
            </a:lnSpc>
            <a:spcAft>
              <a:spcPts val="0"/>
            </a:spcAft>
            <a:buNone/>
          </a:pPr>
          <a:r>
            <a:rPr lang="kk-KZ" sz="1500" b="1" noProof="1" smtClean="0">
              <a:solidFill>
                <a:sysClr val="window" lastClr="FFFFFF"/>
              </a:solidFill>
              <a:latin typeface="Arial" panose="020B0604020202020204" pitchFamily="34" charset="0"/>
              <a:ea typeface="+mn-ea"/>
              <a:cs typeface="Arial" panose="020B0604020202020204" pitchFamily="34" charset="0"/>
            </a:rPr>
            <a:t>Карботермиялық тәсілмен мыс-бериллий лигатурасын алу бөлімшесін іске қосу</a:t>
          </a:r>
          <a:endParaRPr lang="kk-KZ" sz="1500" b="1" noProof="1">
            <a:solidFill>
              <a:sysClr val="window" lastClr="FFFFFF"/>
            </a:solidFill>
            <a:latin typeface="Arial" panose="020B0604020202020204" pitchFamily="34" charset="0"/>
            <a:ea typeface="+mn-ea"/>
            <a:cs typeface="Arial" panose="020B0604020202020204" pitchFamily="34" charset="0"/>
          </a:endParaRPr>
        </a:p>
      </dgm:t>
    </dgm:pt>
    <dgm:pt modelId="{4EF6F1BE-40F0-49AE-BEB2-05D8C95801C0}" type="parTrans" cxnId="{0EF4E695-2CA9-4880-B65C-556E5E324AAB}">
      <dgm:prSet/>
      <dgm:spPr/>
      <dgm:t>
        <a:bodyPr/>
        <a:lstStyle/>
        <a:p>
          <a:endParaRPr lang="ru-RU"/>
        </a:p>
      </dgm:t>
    </dgm:pt>
    <dgm:pt modelId="{2D8808A2-EAB5-45CC-9115-79D9556B6C02}" type="sibTrans" cxnId="{0EF4E695-2CA9-4880-B65C-556E5E324AAB}">
      <dgm:prSet/>
      <dgm:spPr/>
      <dgm:t>
        <a:bodyPr/>
        <a:lstStyle/>
        <a:p>
          <a:endParaRPr lang="ru-RU"/>
        </a:p>
      </dgm:t>
    </dgm:pt>
    <dgm:pt modelId="{1116BBA6-FE34-4907-B3BB-F8F02AE7A0FA}">
      <dgm:prSet phldrT="[Текст]" custT="1"/>
      <dgm:spPr>
        <a:xfrm>
          <a:off x="3823785" y="731487"/>
          <a:ext cx="1819362" cy="975316"/>
        </a:xfrm>
        <a:prstGeom prst="roundRect">
          <a:avLst/>
        </a:prstGeom>
        <a:solidFill>
          <a:srgbClr val="1AB39F">
            <a:hueOff val="4471328"/>
            <a:satOff val="-3854"/>
            <a:lumOff val="5098"/>
            <a:alphaOff val="0"/>
          </a:srgbClr>
        </a:solidFill>
        <a:ln w="12700" cap="flat" cmpd="sng" algn="ctr">
          <a:solidFill>
            <a:sysClr val="window" lastClr="FFFFFF">
              <a:hueOff val="0"/>
              <a:satOff val="0"/>
              <a:lumOff val="0"/>
              <a:alphaOff val="0"/>
            </a:sysClr>
          </a:solidFill>
          <a:prstDash val="solid"/>
        </a:ln>
        <a:effectLst/>
      </dgm:spPr>
      <dgm:t>
        <a:bodyPr/>
        <a:lstStyle/>
        <a:p>
          <a:pPr>
            <a:lnSpc>
              <a:spcPct val="100000"/>
            </a:lnSpc>
            <a:spcAft>
              <a:spcPts val="0"/>
            </a:spcAft>
            <a:buNone/>
          </a:pPr>
          <a:r>
            <a:rPr lang="ru-RU" sz="1500" b="1" dirty="0">
              <a:solidFill>
                <a:sysClr val="window" lastClr="FFFFFF"/>
              </a:solidFill>
              <a:latin typeface="Arial" panose="020B0604020202020204" pitchFamily="34" charset="0"/>
              <a:ea typeface="+mn-ea"/>
              <a:cs typeface="Arial" panose="020B0604020202020204" pitchFamily="34" charset="0"/>
            </a:rPr>
            <a:t>2003</a:t>
          </a:r>
        </a:p>
        <a:p>
          <a:pPr>
            <a:lnSpc>
              <a:spcPct val="100000"/>
            </a:lnSpc>
            <a:spcAft>
              <a:spcPts val="0"/>
            </a:spcAft>
            <a:buNone/>
          </a:pPr>
          <a:r>
            <a:rPr lang="en-US" sz="1500" b="1" dirty="0" smtClean="0">
              <a:solidFill>
                <a:sysClr val="window" lastClr="FFFFFF"/>
              </a:solidFill>
              <a:latin typeface="Arial" panose="020B0604020202020204" pitchFamily="34" charset="0"/>
              <a:ea typeface="+mn-ea"/>
              <a:cs typeface="Arial" panose="020B0604020202020204" pitchFamily="34" charset="0"/>
            </a:rPr>
            <a:t>ISO 14001</a:t>
          </a:r>
          <a:r>
            <a:rPr lang="kk-KZ" sz="1500" b="1" dirty="0" smtClean="0">
              <a:solidFill>
                <a:sysClr val="window" lastClr="FFFFFF"/>
              </a:solidFill>
              <a:latin typeface="Arial" panose="020B0604020202020204" pitchFamily="34" charset="0"/>
              <a:ea typeface="+mn-ea"/>
              <a:cs typeface="Arial" panose="020B0604020202020204" pitchFamily="34" charset="0"/>
            </a:rPr>
            <a:t> </a:t>
          </a:r>
          <a:r>
            <a:rPr lang="kk-KZ" sz="1450" b="1" dirty="0" smtClean="0">
              <a:solidFill>
                <a:sysClr val="window" lastClr="FFFFFF"/>
              </a:solidFill>
              <a:latin typeface="Arial" panose="020B0604020202020204" pitchFamily="34" charset="0"/>
              <a:ea typeface="+mn-ea"/>
              <a:cs typeface="Arial" panose="020B0604020202020204" pitchFamily="34" charset="0"/>
            </a:rPr>
            <a:t>сертификаттау</a:t>
          </a:r>
          <a:endParaRPr lang="ru-RU" sz="1450" b="1" dirty="0">
            <a:solidFill>
              <a:sysClr val="window" lastClr="FFFFFF"/>
            </a:solidFill>
            <a:latin typeface="Arial" panose="020B0604020202020204" pitchFamily="34" charset="0"/>
            <a:ea typeface="+mn-ea"/>
            <a:cs typeface="Arial" panose="020B0604020202020204" pitchFamily="34" charset="0"/>
          </a:endParaRPr>
        </a:p>
      </dgm:t>
    </dgm:pt>
    <dgm:pt modelId="{D879BBF3-FEF7-4E50-BFB3-FDC240CA1835}" type="parTrans" cxnId="{F216BB4D-1D2B-40A7-A44A-11B53FF108FE}">
      <dgm:prSet/>
      <dgm:spPr/>
      <dgm:t>
        <a:bodyPr/>
        <a:lstStyle/>
        <a:p>
          <a:endParaRPr lang="ru-RU"/>
        </a:p>
      </dgm:t>
    </dgm:pt>
    <dgm:pt modelId="{631029C3-4715-491E-B990-FC48E7CDE341}" type="sibTrans" cxnId="{F216BB4D-1D2B-40A7-A44A-11B53FF108FE}">
      <dgm:prSet/>
      <dgm:spPr/>
      <dgm:t>
        <a:bodyPr/>
        <a:lstStyle/>
        <a:p>
          <a:endParaRPr lang="ru-RU"/>
        </a:p>
      </dgm:t>
    </dgm:pt>
    <dgm:pt modelId="{A5790B66-745B-45FA-A6BA-43D581B28724}">
      <dgm:prSet phldrT="[Текст]" custT="1"/>
      <dgm:spPr>
        <a:xfrm>
          <a:off x="5734116" y="731487"/>
          <a:ext cx="1819362" cy="975316"/>
        </a:xfrm>
        <a:prstGeom prst="roundRect">
          <a:avLst/>
        </a:prstGeom>
        <a:solidFill>
          <a:srgbClr val="1AB39F">
            <a:hueOff val="6706992"/>
            <a:satOff val="-5780"/>
            <a:lumOff val="7648"/>
            <a:alphaOff val="0"/>
          </a:srgbClr>
        </a:solidFill>
        <a:ln w="12700" cap="flat" cmpd="sng" algn="ctr">
          <a:solidFill>
            <a:sysClr val="window" lastClr="FFFFFF">
              <a:hueOff val="0"/>
              <a:satOff val="0"/>
              <a:lumOff val="0"/>
              <a:alphaOff val="0"/>
            </a:sysClr>
          </a:solidFill>
          <a:prstDash val="solid"/>
        </a:ln>
        <a:effectLst/>
      </dgm:spPr>
      <dgm:t>
        <a:bodyPr/>
        <a:lstStyle/>
        <a:p>
          <a:pPr>
            <a:lnSpc>
              <a:spcPct val="100000"/>
            </a:lnSpc>
            <a:spcAft>
              <a:spcPts val="0"/>
            </a:spcAft>
            <a:buNone/>
          </a:pPr>
          <a:r>
            <a:rPr lang="ru-RU" sz="1500" b="1" dirty="0">
              <a:solidFill>
                <a:sysClr val="window" lastClr="FFFFFF"/>
              </a:solidFill>
              <a:latin typeface="Arial" panose="020B0604020202020204" pitchFamily="34" charset="0"/>
              <a:ea typeface="+mn-ea"/>
              <a:cs typeface="Arial" panose="020B0604020202020204" pitchFamily="34" charset="0"/>
            </a:rPr>
            <a:t>2010</a:t>
          </a:r>
          <a:endParaRPr lang="en-US" sz="1500" b="1" dirty="0">
            <a:solidFill>
              <a:sysClr val="window" lastClr="FFFFFF"/>
            </a:solidFill>
            <a:latin typeface="Arial" panose="020B0604020202020204" pitchFamily="34" charset="0"/>
            <a:ea typeface="+mn-ea"/>
            <a:cs typeface="Arial" panose="020B0604020202020204" pitchFamily="34" charset="0"/>
          </a:endParaRPr>
        </a:p>
        <a:p>
          <a:pPr>
            <a:lnSpc>
              <a:spcPct val="100000"/>
            </a:lnSpc>
            <a:spcAft>
              <a:spcPts val="0"/>
            </a:spcAft>
            <a:buNone/>
          </a:pPr>
          <a:r>
            <a:rPr lang="en-US" sz="1500" b="1" dirty="0" smtClean="0">
              <a:solidFill>
                <a:sysClr val="window" lastClr="FFFFFF"/>
              </a:solidFill>
              <a:latin typeface="Arial" panose="020B0604020202020204" pitchFamily="34" charset="0"/>
              <a:ea typeface="+mn-ea"/>
              <a:cs typeface="Arial" panose="020B0604020202020204" pitchFamily="34" charset="0"/>
            </a:rPr>
            <a:t>AFA-3G</a:t>
          </a:r>
          <a:r>
            <a:rPr lang="kk-KZ" sz="1500" b="1" dirty="0" smtClean="0">
              <a:solidFill>
                <a:sysClr val="window" lastClr="FFFFFF"/>
              </a:solidFill>
              <a:latin typeface="Arial" panose="020B0604020202020204" pitchFamily="34" charset="0"/>
              <a:ea typeface="+mn-ea"/>
              <a:cs typeface="Arial" panose="020B0604020202020204" pitchFamily="34" charset="0"/>
            </a:rPr>
            <a:t> т</a:t>
          </a:r>
          <a:r>
            <a:rPr lang="kk-KZ" sz="1500" b="1" noProof="1" smtClean="0">
              <a:solidFill>
                <a:sysClr val="window" lastClr="FFFFFF"/>
              </a:solidFill>
              <a:latin typeface="Arial" panose="020B0604020202020204" pitchFamily="34" charset="0"/>
              <a:ea typeface="+mn-ea"/>
              <a:cs typeface="Arial" panose="020B0604020202020204" pitchFamily="34" charset="0"/>
            </a:rPr>
            <a:t>аблеткалар өндірісі</a:t>
          </a:r>
          <a:endParaRPr lang="kk-KZ" sz="1500" b="1" noProof="1">
            <a:solidFill>
              <a:sysClr val="window" lastClr="FFFFFF"/>
            </a:solidFill>
            <a:latin typeface="Arial" panose="020B0604020202020204" pitchFamily="34" charset="0"/>
            <a:ea typeface="+mn-ea"/>
            <a:cs typeface="Arial" panose="020B0604020202020204" pitchFamily="34" charset="0"/>
          </a:endParaRPr>
        </a:p>
      </dgm:t>
    </dgm:pt>
    <dgm:pt modelId="{F8CEEC83-513F-4488-82C6-CD582A5DA305}" type="parTrans" cxnId="{F1018973-4F25-41F4-B959-C28724182FB5}">
      <dgm:prSet/>
      <dgm:spPr/>
      <dgm:t>
        <a:bodyPr/>
        <a:lstStyle/>
        <a:p>
          <a:endParaRPr lang="ru-RU"/>
        </a:p>
      </dgm:t>
    </dgm:pt>
    <dgm:pt modelId="{C6805A2D-1523-4F71-9380-0CB99CCA26A3}" type="sibTrans" cxnId="{F1018973-4F25-41F4-B959-C28724182FB5}">
      <dgm:prSet/>
      <dgm:spPr/>
      <dgm:t>
        <a:bodyPr/>
        <a:lstStyle/>
        <a:p>
          <a:endParaRPr lang="ru-RU"/>
        </a:p>
      </dgm:t>
    </dgm:pt>
    <dgm:pt modelId="{0CCEA538-0F4A-4C3B-AC1A-EF35FDDBB5ED}">
      <dgm:prSet phldrT="[Текст]" custT="1"/>
      <dgm:spPr>
        <a:xfrm>
          <a:off x="1913455" y="731487"/>
          <a:ext cx="1819362" cy="975316"/>
        </a:xfrm>
        <a:solidFill>
          <a:srgbClr val="1AB39F">
            <a:hueOff val="2235664"/>
            <a:satOff val="-1927"/>
            <a:lumOff val="2549"/>
            <a:alphaOff val="0"/>
          </a:srgbClr>
        </a:solidFill>
        <a:ln w="12700" cap="flat" cmpd="sng" algn="ctr">
          <a:solidFill>
            <a:sysClr val="window" lastClr="FFFFFF">
              <a:hueOff val="0"/>
              <a:satOff val="0"/>
              <a:lumOff val="0"/>
              <a:alphaOff val="0"/>
            </a:sysClr>
          </a:solidFill>
          <a:prstDash val="solid"/>
        </a:ln>
        <a:effectLst/>
      </dgm:spPr>
      <dgm:t>
        <a:bodyPr/>
        <a:lstStyle/>
        <a:p>
          <a:pPr>
            <a:lnSpc>
              <a:spcPct val="100000"/>
            </a:lnSpc>
            <a:spcAft>
              <a:spcPts val="0"/>
            </a:spcAft>
            <a:buNone/>
          </a:pPr>
          <a:r>
            <a:rPr lang="ru-RU" sz="1500" b="1" dirty="0">
              <a:solidFill>
                <a:sysClr val="window" lastClr="FFFFFF"/>
              </a:solidFill>
              <a:latin typeface="Arial" panose="020B0604020202020204" pitchFamily="34" charset="0"/>
              <a:ea typeface="+mn-ea"/>
              <a:cs typeface="Arial" panose="020B0604020202020204" pitchFamily="34" charset="0"/>
            </a:rPr>
            <a:t>1999 </a:t>
          </a:r>
          <a:r>
            <a:rPr lang="en-US" sz="1500" b="1" dirty="0">
              <a:solidFill>
                <a:sysClr val="window" lastClr="FFFFFF"/>
              </a:solidFill>
              <a:latin typeface="Arial" panose="020B0604020202020204" pitchFamily="34" charset="0"/>
              <a:ea typeface="+mn-ea"/>
              <a:cs typeface="Arial" panose="020B0604020202020204" pitchFamily="34" charset="0"/>
            </a:rPr>
            <a:t>       </a:t>
          </a:r>
          <a:endParaRPr lang="kk-KZ" sz="1500" b="1" dirty="0" smtClean="0">
            <a:solidFill>
              <a:sysClr val="window" lastClr="FFFFFF"/>
            </a:solidFill>
            <a:latin typeface="Arial" panose="020B0604020202020204" pitchFamily="34" charset="0"/>
            <a:ea typeface="+mn-ea"/>
            <a:cs typeface="Arial" panose="020B0604020202020204" pitchFamily="34" charset="0"/>
          </a:endParaRPr>
        </a:p>
        <a:p>
          <a:pPr>
            <a:lnSpc>
              <a:spcPct val="100000"/>
            </a:lnSpc>
            <a:spcAft>
              <a:spcPts val="0"/>
            </a:spcAft>
            <a:buNone/>
          </a:pPr>
          <a:r>
            <a:rPr lang="kk-KZ" sz="1500" b="1" noProof="1" smtClean="0">
              <a:solidFill>
                <a:sysClr val="window" lastClr="FFFFFF"/>
              </a:solidFill>
              <a:latin typeface="Arial" panose="020B0604020202020204" pitchFamily="34" charset="0"/>
              <a:ea typeface="+mn-ea"/>
              <a:cs typeface="Arial" panose="020B0604020202020204" pitchFamily="34" charset="0"/>
            </a:rPr>
            <a:t>Бериллий өндірісінің жұмысын қайта бастау</a:t>
          </a:r>
          <a:endParaRPr lang="kk-KZ" sz="1500" b="1" noProof="1">
            <a:solidFill>
              <a:sysClr val="window" lastClr="FFFFFF"/>
            </a:solidFill>
            <a:latin typeface="Arial" panose="020B0604020202020204" pitchFamily="34" charset="0"/>
            <a:ea typeface="+mn-ea"/>
            <a:cs typeface="Arial" panose="020B0604020202020204" pitchFamily="34" charset="0"/>
          </a:endParaRPr>
        </a:p>
      </dgm:t>
    </dgm:pt>
    <dgm:pt modelId="{52D287A0-AEDF-472E-8122-CDD03ED5D092}" type="parTrans" cxnId="{A15D0F65-E0B1-45B8-9CDA-8880621F4E6C}">
      <dgm:prSet/>
      <dgm:spPr/>
      <dgm:t>
        <a:bodyPr/>
        <a:lstStyle/>
        <a:p>
          <a:endParaRPr lang="ru-RU"/>
        </a:p>
      </dgm:t>
    </dgm:pt>
    <dgm:pt modelId="{FD0F3ED5-296A-4E62-A8C6-6F69B3B94818}" type="sibTrans" cxnId="{A15D0F65-E0B1-45B8-9CDA-8880621F4E6C}">
      <dgm:prSet/>
      <dgm:spPr/>
      <dgm:t>
        <a:bodyPr/>
        <a:lstStyle/>
        <a:p>
          <a:endParaRPr lang="ru-RU"/>
        </a:p>
      </dgm:t>
    </dgm:pt>
    <dgm:pt modelId="{867F649C-EF45-4177-8E05-81E47183B964}" type="pres">
      <dgm:prSet presAssocID="{F8D52989-9FB6-4347-8E19-691E3924029A}" presName="CompostProcess" presStyleCnt="0">
        <dgm:presLayoutVars>
          <dgm:dir/>
          <dgm:resizeHandles val="exact"/>
        </dgm:presLayoutVars>
      </dgm:prSet>
      <dgm:spPr/>
    </dgm:pt>
    <dgm:pt modelId="{D07A18F7-BD22-43F5-AE65-1132B18DB184}" type="pres">
      <dgm:prSet presAssocID="{F8D52989-9FB6-4347-8E19-691E3924029A}" presName="arrow" presStyleLbl="bgShp" presStyleIdx="0" presStyleCnt="1" custLinFactNeighborX="-13366" custLinFactNeighborY="-15218"/>
      <dgm:spPr>
        <a:xfrm>
          <a:off x="890623" y="0"/>
          <a:ext cx="9670674" cy="2438292"/>
        </a:xfrm>
        <a:prstGeom prst="rightArrow">
          <a:avLst/>
        </a:prstGeom>
        <a:solidFill>
          <a:srgbClr val="1AB39F">
            <a:tint val="40000"/>
            <a:hueOff val="0"/>
            <a:satOff val="0"/>
            <a:lumOff val="0"/>
            <a:alphaOff val="0"/>
          </a:srgbClr>
        </a:solidFill>
        <a:ln>
          <a:noFill/>
        </a:ln>
        <a:effectLst/>
      </dgm:spPr>
    </dgm:pt>
    <dgm:pt modelId="{09471CE8-EE38-4363-86C9-F0EE45025112}" type="pres">
      <dgm:prSet presAssocID="{F8D52989-9FB6-4347-8E19-691E3924029A}" presName="linearProcess" presStyleCnt="0"/>
      <dgm:spPr/>
    </dgm:pt>
    <dgm:pt modelId="{FCFD62EF-4CA9-471E-8D90-88E114A4F8D9}" type="pres">
      <dgm:prSet presAssocID="{32BB8326-99CC-4F48-8991-E1CBE7619BBE}" presName="textNode" presStyleLbl="node1" presStyleIdx="0" presStyleCnt="5" custScaleX="88176">
        <dgm:presLayoutVars>
          <dgm:bulletEnabled val="1"/>
        </dgm:presLayoutVars>
      </dgm:prSet>
      <dgm:spPr/>
      <dgm:t>
        <a:bodyPr/>
        <a:lstStyle/>
        <a:p>
          <a:endParaRPr lang="ru-RU"/>
        </a:p>
      </dgm:t>
    </dgm:pt>
    <dgm:pt modelId="{4AC483E2-A064-4008-B1F8-BDFC4D36E7AB}" type="pres">
      <dgm:prSet presAssocID="{3730643E-D6EE-413D-81DB-602BD936BCD4}" presName="sibTrans" presStyleCnt="0"/>
      <dgm:spPr/>
    </dgm:pt>
    <dgm:pt modelId="{338D9F04-23E3-46CA-BFB1-C90812627910}" type="pres">
      <dgm:prSet presAssocID="{0CCEA538-0F4A-4C3B-AC1A-EF35FDDBB5ED}" presName="textNode" presStyleLbl="node1" presStyleIdx="1" presStyleCnt="5" custScaleX="124597">
        <dgm:presLayoutVars>
          <dgm:bulletEnabled val="1"/>
        </dgm:presLayoutVars>
      </dgm:prSet>
      <dgm:spPr>
        <a:prstGeom prst="roundRect">
          <a:avLst/>
        </a:prstGeom>
      </dgm:spPr>
      <dgm:t>
        <a:bodyPr/>
        <a:lstStyle/>
        <a:p>
          <a:endParaRPr lang="ru-RU"/>
        </a:p>
      </dgm:t>
    </dgm:pt>
    <dgm:pt modelId="{088F2B9F-AFC7-4D44-8037-5E50C448DC78}" type="pres">
      <dgm:prSet presAssocID="{FD0F3ED5-296A-4E62-A8C6-6F69B3B94818}" presName="sibTrans" presStyleCnt="0"/>
      <dgm:spPr/>
    </dgm:pt>
    <dgm:pt modelId="{A47DC4F5-781C-48EB-A575-8F02F55B1A4B}" type="pres">
      <dgm:prSet presAssocID="{64FD1D52-4C1E-4E1B-9B83-2E3EC10798BA}" presName="textNode" presStyleLbl="node1" presStyleIdx="2" presStyleCnt="5" custScaleX="166202">
        <dgm:presLayoutVars>
          <dgm:bulletEnabled val="1"/>
        </dgm:presLayoutVars>
      </dgm:prSet>
      <dgm:spPr/>
      <dgm:t>
        <a:bodyPr/>
        <a:lstStyle/>
        <a:p>
          <a:endParaRPr lang="ru-RU"/>
        </a:p>
      </dgm:t>
    </dgm:pt>
    <dgm:pt modelId="{1EB68E06-4498-47CE-9008-6BF73CE23721}" type="pres">
      <dgm:prSet presAssocID="{2D8808A2-EAB5-45CC-9115-79D9556B6C02}" presName="sibTrans" presStyleCnt="0"/>
      <dgm:spPr/>
    </dgm:pt>
    <dgm:pt modelId="{E7DC4823-5713-4246-B96D-2309E81FCFFA}" type="pres">
      <dgm:prSet presAssocID="{1116BBA6-FE34-4907-B3BB-F8F02AE7A0FA}" presName="textNode" presStyleLbl="node1" presStyleIdx="3" presStyleCnt="5" custScaleX="86605">
        <dgm:presLayoutVars>
          <dgm:bulletEnabled val="1"/>
        </dgm:presLayoutVars>
      </dgm:prSet>
      <dgm:spPr/>
      <dgm:t>
        <a:bodyPr/>
        <a:lstStyle/>
        <a:p>
          <a:endParaRPr lang="ru-RU"/>
        </a:p>
      </dgm:t>
    </dgm:pt>
    <dgm:pt modelId="{05E167C0-DF33-44C6-876F-A5FE8134360D}" type="pres">
      <dgm:prSet presAssocID="{631029C3-4715-491E-B990-FC48E7CDE341}" presName="sibTrans" presStyleCnt="0"/>
      <dgm:spPr/>
    </dgm:pt>
    <dgm:pt modelId="{22BDC1A4-1285-4543-B592-3A91B142D82F}" type="pres">
      <dgm:prSet presAssocID="{A5790B66-745B-45FA-A6BA-43D581B28724}" presName="textNode" presStyleLbl="node1" presStyleIdx="4" presStyleCnt="5">
        <dgm:presLayoutVars>
          <dgm:bulletEnabled val="1"/>
        </dgm:presLayoutVars>
      </dgm:prSet>
      <dgm:spPr/>
      <dgm:t>
        <a:bodyPr/>
        <a:lstStyle/>
        <a:p>
          <a:endParaRPr lang="ru-RU"/>
        </a:p>
      </dgm:t>
    </dgm:pt>
  </dgm:ptLst>
  <dgm:cxnLst>
    <dgm:cxn modelId="{47331391-9EAE-42C3-93D3-135F7A64FCAE}" type="presOf" srcId="{32BB8326-99CC-4F48-8991-E1CBE7619BBE}" destId="{FCFD62EF-4CA9-471E-8D90-88E114A4F8D9}" srcOrd="0" destOrd="0" presId="urn:microsoft.com/office/officeart/2005/8/layout/hProcess9"/>
    <dgm:cxn modelId="{F216BB4D-1D2B-40A7-A44A-11B53FF108FE}" srcId="{F8D52989-9FB6-4347-8E19-691E3924029A}" destId="{1116BBA6-FE34-4907-B3BB-F8F02AE7A0FA}" srcOrd="3" destOrd="0" parTransId="{D879BBF3-FEF7-4E50-BFB3-FDC240CA1835}" sibTransId="{631029C3-4715-491E-B990-FC48E7CDE341}"/>
    <dgm:cxn modelId="{A15D0F65-E0B1-45B8-9CDA-8880621F4E6C}" srcId="{F8D52989-9FB6-4347-8E19-691E3924029A}" destId="{0CCEA538-0F4A-4C3B-AC1A-EF35FDDBB5ED}" srcOrd="1" destOrd="0" parTransId="{52D287A0-AEDF-472E-8122-CDD03ED5D092}" sibTransId="{FD0F3ED5-296A-4E62-A8C6-6F69B3B94818}"/>
    <dgm:cxn modelId="{00279B53-1F04-4CCF-B622-D5AF30F832D2}" type="presOf" srcId="{0CCEA538-0F4A-4C3B-AC1A-EF35FDDBB5ED}" destId="{338D9F04-23E3-46CA-BFB1-C90812627910}" srcOrd="0" destOrd="0" presId="urn:microsoft.com/office/officeart/2005/8/layout/hProcess9"/>
    <dgm:cxn modelId="{A0CA1F26-C164-44F3-B723-F7E7B03D744D}" type="presOf" srcId="{1116BBA6-FE34-4907-B3BB-F8F02AE7A0FA}" destId="{E7DC4823-5713-4246-B96D-2309E81FCFFA}" srcOrd="0" destOrd="0" presId="urn:microsoft.com/office/officeart/2005/8/layout/hProcess9"/>
    <dgm:cxn modelId="{F1018973-4F25-41F4-B959-C28724182FB5}" srcId="{F8D52989-9FB6-4347-8E19-691E3924029A}" destId="{A5790B66-745B-45FA-A6BA-43D581B28724}" srcOrd="4" destOrd="0" parTransId="{F8CEEC83-513F-4488-82C6-CD582A5DA305}" sibTransId="{C6805A2D-1523-4F71-9380-0CB99CCA26A3}"/>
    <dgm:cxn modelId="{D98154D3-339D-40A7-B54D-E40A21787881}" type="presOf" srcId="{A5790B66-745B-45FA-A6BA-43D581B28724}" destId="{22BDC1A4-1285-4543-B592-3A91B142D82F}" srcOrd="0" destOrd="0" presId="urn:microsoft.com/office/officeart/2005/8/layout/hProcess9"/>
    <dgm:cxn modelId="{CE17F409-821D-4B8A-AE1E-180AE84F7F52}" srcId="{F8D52989-9FB6-4347-8E19-691E3924029A}" destId="{32BB8326-99CC-4F48-8991-E1CBE7619BBE}" srcOrd="0" destOrd="0" parTransId="{1A4EDDF2-CFD6-432D-A772-D69F895E6391}" sibTransId="{3730643E-D6EE-413D-81DB-602BD936BCD4}"/>
    <dgm:cxn modelId="{5956CDD1-07CD-4B6A-9B13-2B64F41C258E}" type="presOf" srcId="{F8D52989-9FB6-4347-8E19-691E3924029A}" destId="{867F649C-EF45-4177-8E05-81E47183B964}" srcOrd="0" destOrd="0" presId="urn:microsoft.com/office/officeart/2005/8/layout/hProcess9"/>
    <dgm:cxn modelId="{0EF4E695-2CA9-4880-B65C-556E5E324AAB}" srcId="{F8D52989-9FB6-4347-8E19-691E3924029A}" destId="{64FD1D52-4C1E-4E1B-9B83-2E3EC10798BA}" srcOrd="2" destOrd="0" parTransId="{4EF6F1BE-40F0-49AE-BEB2-05D8C95801C0}" sibTransId="{2D8808A2-EAB5-45CC-9115-79D9556B6C02}"/>
    <dgm:cxn modelId="{1A9A2862-94BE-4EE6-B67F-97F6D579889C}" type="presOf" srcId="{64FD1D52-4C1E-4E1B-9B83-2E3EC10798BA}" destId="{A47DC4F5-781C-48EB-A575-8F02F55B1A4B}" srcOrd="0" destOrd="0" presId="urn:microsoft.com/office/officeart/2005/8/layout/hProcess9"/>
    <dgm:cxn modelId="{0E96A714-B1B9-479D-A521-86C929E2764D}" type="presParOf" srcId="{867F649C-EF45-4177-8E05-81E47183B964}" destId="{D07A18F7-BD22-43F5-AE65-1132B18DB184}" srcOrd="0" destOrd="0" presId="urn:microsoft.com/office/officeart/2005/8/layout/hProcess9"/>
    <dgm:cxn modelId="{52788297-36E7-47E9-BCBB-4FA163663AAC}" type="presParOf" srcId="{867F649C-EF45-4177-8E05-81E47183B964}" destId="{09471CE8-EE38-4363-86C9-F0EE45025112}" srcOrd="1" destOrd="0" presId="urn:microsoft.com/office/officeart/2005/8/layout/hProcess9"/>
    <dgm:cxn modelId="{7AD3A976-66ED-4C0E-859C-6DAA41669123}" type="presParOf" srcId="{09471CE8-EE38-4363-86C9-F0EE45025112}" destId="{FCFD62EF-4CA9-471E-8D90-88E114A4F8D9}" srcOrd="0" destOrd="0" presId="urn:microsoft.com/office/officeart/2005/8/layout/hProcess9"/>
    <dgm:cxn modelId="{1898AF56-1B42-421F-91BB-22E1288C64F1}" type="presParOf" srcId="{09471CE8-EE38-4363-86C9-F0EE45025112}" destId="{4AC483E2-A064-4008-B1F8-BDFC4D36E7AB}" srcOrd="1" destOrd="0" presId="urn:microsoft.com/office/officeart/2005/8/layout/hProcess9"/>
    <dgm:cxn modelId="{873FA000-4CA3-4B73-9D51-3AAF0C25F3D7}" type="presParOf" srcId="{09471CE8-EE38-4363-86C9-F0EE45025112}" destId="{338D9F04-23E3-46CA-BFB1-C90812627910}" srcOrd="2" destOrd="0" presId="urn:microsoft.com/office/officeart/2005/8/layout/hProcess9"/>
    <dgm:cxn modelId="{7839B9FC-0FBF-4362-B7EB-E663A4901DEA}" type="presParOf" srcId="{09471CE8-EE38-4363-86C9-F0EE45025112}" destId="{088F2B9F-AFC7-4D44-8037-5E50C448DC78}" srcOrd="3" destOrd="0" presId="urn:microsoft.com/office/officeart/2005/8/layout/hProcess9"/>
    <dgm:cxn modelId="{935F482D-2B74-4F11-90DF-841471D18708}" type="presParOf" srcId="{09471CE8-EE38-4363-86C9-F0EE45025112}" destId="{A47DC4F5-781C-48EB-A575-8F02F55B1A4B}" srcOrd="4" destOrd="0" presId="urn:microsoft.com/office/officeart/2005/8/layout/hProcess9"/>
    <dgm:cxn modelId="{0F953261-FCED-4C3F-80A5-3FE4F4090607}" type="presParOf" srcId="{09471CE8-EE38-4363-86C9-F0EE45025112}" destId="{1EB68E06-4498-47CE-9008-6BF73CE23721}" srcOrd="5" destOrd="0" presId="urn:microsoft.com/office/officeart/2005/8/layout/hProcess9"/>
    <dgm:cxn modelId="{CB5537F3-585F-4D35-81E4-C2C0F5B64B7B}" type="presParOf" srcId="{09471CE8-EE38-4363-86C9-F0EE45025112}" destId="{E7DC4823-5713-4246-B96D-2309E81FCFFA}" srcOrd="6" destOrd="0" presId="urn:microsoft.com/office/officeart/2005/8/layout/hProcess9"/>
    <dgm:cxn modelId="{B09E074C-25DC-4A65-A107-94BF4FF595E9}" type="presParOf" srcId="{09471CE8-EE38-4363-86C9-F0EE45025112}" destId="{05E167C0-DF33-44C6-876F-A5FE8134360D}" srcOrd="7" destOrd="0" presId="urn:microsoft.com/office/officeart/2005/8/layout/hProcess9"/>
    <dgm:cxn modelId="{60808EFE-EE79-40D5-BD68-60F851A4CD0D}" type="presParOf" srcId="{09471CE8-EE38-4363-86C9-F0EE45025112}" destId="{22BDC1A4-1285-4543-B592-3A91B142D82F}" srcOrd="8" destOrd="0" presId="urn:microsoft.com/office/officeart/2005/8/layout/hProcess9"/>
  </dgm:cxnLst>
  <dgm:bg>
    <a:noFill/>
  </dgm:bg>
  <dgm:whole/>
  <dgm:extLst>
    <a:ext uri="http://schemas.microsoft.com/office/drawing/2008/diagram">
      <dsp:dataModelExt xmlns:dsp="http://schemas.microsoft.com/office/drawing/2008/diagram" relId="rId13"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8D52989-9FB6-4347-8E19-691E3924029A}" type="doc">
      <dgm:prSet loTypeId="urn:microsoft.com/office/officeart/2005/8/layout/hProcess9" loCatId="process" qsTypeId="urn:microsoft.com/office/officeart/2005/8/quickstyle/simple1" qsCatId="simple" csTypeId="urn:microsoft.com/office/officeart/2005/8/colors/colorful5" csCatId="colorful" phldr="1"/>
      <dgm:spPr/>
    </dgm:pt>
    <dgm:pt modelId="{64FD1D52-4C1E-4E1B-9B83-2E3EC10798BA}">
      <dgm:prSet phldrT="[Текст]" custT="1"/>
      <dgm:spPr>
        <a:xfrm>
          <a:off x="1913455" y="731487"/>
          <a:ext cx="1819362" cy="975316"/>
        </a:xfrm>
        <a:prstGeom prst="roundRect">
          <a:avLst/>
        </a:prstGeom>
        <a:solidFill>
          <a:srgbClr val="1AB39F">
            <a:hueOff val="2235664"/>
            <a:satOff val="-1927"/>
            <a:lumOff val="2549"/>
            <a:alphaOff val="0"/>
          </a:srgbClr>
        </a:solidFill>
        <a:ln w="12700" cap="flat" cmpd="sng" algn="ctr">
          <a:solidFill>
            <a:sysClr val="window" lastClr="FFFFFF">
              <a:hueOff val="0"/>
              <a:satOff val="0"/>
              <a:lumOff val="0"/>
              <a:alphaOff val="0"/>
            </a:sysClr>
          </a:solidFill>
          <a:prstDash val="solid"/>
        </a:ln>
        <a:effectLst/>
      </dgm:spPr>
      <dgm:t>
        <a:bodyPr/>
        <a:lstStyle/>
        <a:p>
          <a:pPr>
            <a:lnSpc>
              <a:spcPct val="100000"/>
            </a:lnSpc>
            <a:spcAft>
              <a:spcPts val="0"/>
            </a:spcAft>
            <a:buNone/>
          </a:pPr>
          <a:r>
            <a:rPr lang="en-US" sz="1500" b="1" dirty="0">
              <a:solidFill>
                <a:sysClr val="window" lastClr="FFFFFF"/>
              </a:solidFill>
              <a:latin typeface="Arial" panose="020B0604020202020204" pitchFamily="34" charset="0"/>
              <a:ea typeface="+mn-ea"/>
              <a:cs typeface="Arial" panose="020B0604020202020204" pitchFamily="34" charset="0"/>
            </a:rPr>
            <a:t>20</a:t>
          </a:r>
          <a:r>
            <a:rPr lang="ru-RU" sz="1500" b="1" dirty="0">
              <a:solidFill>
                <a:sysClr val="window" lastClr="FFFFFF"/>
              </a:solidFill>
              <a:latin typeface="Arial" panose="020B0604020202020204" pitchFamily="34" charset="0"/>
              <a:ea typeface="+mn-ea"/>
              <a:cs typeface="Arial" panose="020B0604020202020204" pitchFamily="34" charset="0"/>
            </a:rPr>
            <a:t>21                     </a:t>
          </a:r>
          <a:r>
            <a:rPr lang="kk-KZ" sz="1500" b="1" noProof="1" smtClean="0">
              <a:solidFill>
                <a:sysClr val="window" lastClr="FFFFFF"/>
              </a:solidFill>
              <a:latin typeface="Arial" panose="020B0604020202020204" pitchFamily="34" charset="0"/>
              <a:ea typeface="+mn-ea"/>
              <a:cs typeface="Arial" panose="020B0604020202020204" pitchFamily="34" charset="0"/>
            </a:rPr>
            <a:t>ЖБҚ өнімдерін шығару</a:t>
          </a:r>
          <a:endParaRPr lang="kk-KZ" sz="1500" b="1" noProof="1">
            <a:solidFill>
              <a:sysClr val="window" lastClr="FFFFFF"/>
            </a:solidFill>
            <a:latin typeface="Arial" panose="020B0604020202020204" pitchFamily="34" charset="0"/>
            <a:ea typeface="+mn-ea"/>
            <a:cs typeface="Arial" panose="020B0604020202020204" pitchFamily="34" charset="0"/>
          </a:endParaRPr>
        </a:p>
      </dgm:t>
    </dgm:pt>
    <dgm:pt modelId="{4EF6F1BE-40F0-49AE-BEB2-05D8C95801C0}" type="parTrans" cxnId="{0EF4E695-2CA9-4880-B65C-556E5E324AAB}">
      <dgm:prSet/>
      <dgm:spPr/>
      <dgm:t>
        <a:bodyPr/>
        <a:lstStyle/>
        <a:p>
          <a:endParaRPr lang="ru-RU"/>
        </a:p>
      </dgm:t>
    </dgm:pt>
    <dgm:pt modelId="{2D8808A2-EAB5-45CC-9115-79D9556B6C02}" type="sibTrans" cxnId="{0EF4E695-2CA9-4880-B65C-556E5E324AAB}">
      <dgm:prSet/>
      <dgm:spPr/>
      <dgm:t>
        <a:bodyPr/>
        <a:lstStyle/>
        <a:p>
          <a:endParaRPr lang="ru-RU"/>
        </a:p>
      </dgm:t>
    </dgm:pt>
    <dgm:pt modelId="{00700364-AB57-4971-A14E-4CA4B5F1F2DE}">
      <dgm:prSet phldrT="[Текст]" custT="1"/>
      <dgm:spPr>
        <a:xfrm>
          <a:off x="3124" y="731487"/>
          <a:ext cx="1819362" cy="975316"/>
        </a:xfrm>
        <a:solidFill>
          <a:srgbClr val="1AB39F">
            <a:hueOff val="0"/>
            <a:satOff val="0"/>
            <a:lumOff val="0"/>
            <a:alphaOff val="0"/>
          </a:srgbClr>
        </a:solidFill>
        <a:ln w="12700" cap="flat" cmpd="sng" algn="ctr">
          <a:solidFill>
            <a:sysClr val="window" lastClr="FFFFFF">
              <a:hueOff val="0"/>
              <a:satOff val="0"/>
              <a:lumOff val="0"/>
              <a:alphaOff val="0"/>
            </a:sysClr>
          </a:solidFill>
          <a:prstDash val="solid"/>
        </a:ln>
        <a:effectLst/>
      </dgm:spPr>
      <dgm:t>
        <a:bodyPr/>
        <a:lstStyle/>
        <a:p>
          <a:pPr>
            <a:lnSpc>
              <a:spcPct val="100000"/>
            </a:lnSpc>
            <a:spcAft>
              <a:spcPts val="0"/>
            </a:spcAft>
            <a:buNone/>
          </a:pPr>
          <a:r>
            <a:rPr lang="ru-RU" sz="1500" b="1" dirty="0">
              <a:solidFill>
                <a:sysClr val="window" lastClr="FFFFFF"/>
              </a:solidFill>
              <a:latin typeface="Arial" panose="020B0604020202020204" pitchFamily="34" charset="0"/>
              <a:ea typeface="+mn-ea"/>
              <a:cs typeface="Arial" panose="020B0604020202020204" pitchFamily="34" charset="0"/>
            </a:rPr>
            <a:t>2016 </a:t>
          </a:r>
          <a:endParaRPr lang="ru-RU" sz="1500" b="1" dirty="0" smtClean="0">
            <a:solidFill>
              <a:sysClr val="window" lastClr="FFFFFF"/>
            </a:solidFill>
            <a:latin typeface="Arial" panose="020B0604020202020204" pitchFamily="34" charset="0"/>
            <a:ea typeface="+mn-ea"/>
            <a:cs typeface="Arial" panose="020B0604020202020204" pitchFamily="34" charset="0"/>
          </a:endParaRPr>
        </a:p>
        <a:p>
          <a:pPr>
            <a:lnSpc>
              <a:spcPct val="100000"/>
            </a:lnSpc>
            <a:spcAft>
              <a:spcPts val="0"/>
            </a:spcAft>
            <a:buNone/>
          </a:pPr>
          <a:r>
            <a:rPr lang="kk-KZ" sz="1450" b="1" noProof="1" smtClean="0">
              <a:solidFill>
                <a:sysClr val="window" lastClr="FFFFFF"/>
              </a:solidFill>
              <a:latin typeface="Arial" panose="020B0604020202020204" pitchFamily="34" charset="0"/>
              <a:ea typeface="+mn-ea"/>
              <a:cs typeface="Arial" panose="020B0604020202020204" pitchFamily="34" charset="0"/>
            </a:rPr>
            <a:t>ЖБҚ зауыты құрылысы-ның басталуы</a:t>
          </a:r>
          <a:endParaRPr lang="kk-KZ" sz="1450" b="1" noProof="1">
            <a:solidFill>
              <a:sysClr val="window" lastClr="FFFFFF"/>
            </a:solidFill>
            <a:latin typeface="Arial" panose="020B0604020202020204" pitchFamily="34" charset="0"/>
            <a:ea typeface="+mn-ea"/>
            <a:cs typeface="Arial" panose="020B0604020202020204" pitchFamily="34" charset="0"/>
          </a:endParaRPr>
        </a:p>
      </dgm:t>
    </dgm:pt>
    <dgm:pt modelId="{30A1051C-39ED-4460-84E4-A4D46F0ECDE3}" type="parTrans" cxnId="{979677C6-A1E3-4D7A-9677-A40A0477B243}">
      <dgm:prSet/>
      <dgm:spPr/>
      <dgm:t>
        <a:bodyPr/>
        <a:lstStyle/>
        <a:p>
          <a:endParaRPr lang="ru-RU"/>
        </a:p>
      </dgm:t>
    </dgm:pt>
    <dgm:pt modelId="{163675F9-5C23-430D-B28D-A5301860E1E2}" type="sibTrans" cxnId="{979677C6-A1E3-4D7A-9677-A40A0477B243}">
      <dgm:prSet/>
      <dgm:spPr/>
      <dgm:t>
        <a:bodyPr/>
        <a:lstStyle/>
        <a:p>
          <a:endParaRPr lang="ru-RU"/>
        </a:p>
      </dgm:t>
    </dgm:pt>
    <dgm:pt modelId="{7E0F5521-6437-4E99-AF9F-2F84619498A9}">
      <dgm:prSet phldrT="[Текст]" custT="1"/>
      <dgm:spPr>
        <a:xfrm>
          <a:off x="3124" y="731487"/>
          <a:ext cx="1819362" cy="975316"/>
        </a:xfrm>
        <a:solidFill>
          <a:srgbClr val="0066CC"/>
        </a:solidFill>
        <a:ln w="12700" cap="flat" cmpd="sng" algn="ctr">
          <a:solidFill>
            <a:sysClr val="window" lastClr="FFFFFF">
              <a:hueOff val="0"/>
              <a:satOff val="0"/>
              <a:lumOff val="0"/>
              <a:alphaOff val="0"/>
            </a:sysClr>
          </a:solidFill>
          <a:prstDash val="solid"/>
        </a:ln>
        <a:effectLst/>
      </dgm:spPr>
      <dgm:t>
        <a:bodyPr/>
        <a:lstStyle/>
        <a:p>
          <a:pPr>
            <a:lnSpc>
              <a:spcPct val="100000"/>
            </a:lnSpc>
            <a:spcAft>
              <a:spcPts val="0"/>
            </a:spcAft>
            <a:buNone/>
          </a:pPr>
          <a:r>
            <a:rPr lang="ru-RU" sz="1500" b="1" dirty="0">
              <a:solidFill>
                <a:sysClr val="window" lastClr="FFFFFF"/>
              </a:solidFill>
              <a:latin typeface="Arial" panose="020B0604020202020204" pitchFamily="34" charset="0"/>
              <a:ea typeface="+mn-ea"/>
              <a:cs typeface="Arial" panose="020B0604020202020204" pitchFamily="34" charset="0"/>
            </a:rPr>
            <a:t>2020</a:t>
          </a:r>
        </a:p>
        <a:p>
          <a:pPr>
            <a:lnSpc>
              <a:spcPct val="100000"/>
            </a:lnSpc>
            <a:spcAft>
              <a:spcPts val="0"/>
            </a:spcAft>
            <a:buNone/>
          </a:pPr>
          <a:r>
            <a:rPr lang="kk-KZ" sz="1500" b="1" noProof="1" smtClean="0">
              <a:solidFill>
                <a:sysClr val="window" lastClr="FFFFFF"/>
              </a:solidFill>
              <a:latin typeface="Arial" panose="020B0604020202020204" pitchFamily="34" charset="0"/>
              <a:ea typeface="+mn-ea"/>
              <a:cs typeface="Arial" panose="020B0604020202020204" pitchFamily="34" charset="0"/>
            </a:rPr>
            <a:t>ЖБҚ зауытының жабдықтарын монтаждауды аяқтау</a:t>
          </a:r>
          <a:endParaRPr lang="kk-KZ" sz="1500" b="1" noProof="1">
            <a:solidFill>
              <a:sysClr val="window" lastClr="FFFFFF"/>
            </a:solidFill>
            <a:latin typeface="Arial" panose="020B0604020202020204" pitchFamily="34" charset="0"/>
            <a:ea typeface="+mn-ea"/>
            <a:cs typeface="Arial" panose="020B0604020202020204" pitchFamily="34" charset="0"/>
          </a:endParaRPr>
        </a:p>
      </dgm:t>
    </dgm:pt>
    <dgm:pt modelId="{28ED9A4C-27C8-42D4-AB73-49F63AD0491D}" type="parTrans" cxnId="{CC2A9E58-7DC8-44B9-A22A-212073576E9D}">
      <dgm:prSet/>
      <dgm:spPr/>
      <dgm:t>
        <a:bodyPr/>
        <a:lstStyle/>
        <a:p>
          <a:endParaRPr lang="ru-RU"/>
        </a:p>
      </dgm:t>
    </dgm:pt>
    <dgm:pt modelId="{0FE9D24F-2711-4C76-8142-CD7BE7097C10}" type="sibTrans" cxnId="{CC2A9E58-7DC8-44B9-A22A-212073576E9D}">
      <dgm:prSet/>
      <dgm:spPr/>
      <dgm:t>
        <a:bodyPr/>
        <a:lstStyle/>
        <a:p>
          <a:endParaRPr lang="ru-RU"/>
        </a:p>
      </dgm:t>
    </dgm:pt>
    <dgm:pt modelId="{B8FF0B6C-BAA8-4A2C-9A2A-2878234B135A}">
      <dgm:prSet phldrT="[Текст]" custT="1"/>
      <dgm:spPr>
        <a:xfrm>
          <a:off x="3124" y="731487"/>
          <a:ext cx="1819362" cy="975316"/>
        </a:xfrm>
        <a:solidFill>
          <a:srgbClr val="0066FF"/>
        </a:solidFill>
        <a:ln w="12700" cap="flat" cmpd="sng" algn="ctr">
          <a:solidFill>
            <a:sysClr val="window" lastClr="FFFFFF">
              <a:hueOff val="0"/>
              <a:satOff val="0"/>
              <a:lumOff val="0"/>
              <a:alphaOff val="0"/>
            </a:sysClr>
          </a:solidFill>
          <a:prstDash val="solid"/>
        </a:ln>
        <a:effectLst/>
      </dgm:spPr>
      <dgm:t>
        <a:bodyPr/>
        <a:lstStyle/>
        <a:p>
          <a:pPr>
            <a:lnSpc>
              <a:spcPct val="100000"/>
            </a:lnSpc>
            <a:spcAft>
              <a:spcPts val="0"/>
            </a:spcAft>
            <a:buNone/>
          </a:pPr>
          <a:r>
            <a:rPr lang="ru-RU" sz="1500" b="1" dirty="0">
              <a:solidFill>
                <a:sysClr val="window" lastClr="FFFFFF"/>
              </a:solidFill>
              <a:latin typeface="Arial" panose="020B0604020202020204" pitchFamily="34" charset="0"/>
              <a:ea typeface="+mn-ea"/>
              <a:cs typeface="Arial" panose="020B0604020202020204" pitchFamily="34" charset="0"/>
            </a:rPr>
            <a:t>2015 </a:t>
          </a:r>
          <a:endParaRPr lang="ru-RU" sz="1500" b="1" dirty="0" smtClean="0">
            <a:solidFill>
              <a:sysClr val="window" lastClr="FFFFFF"/>
            </a:solidFill>
            <a:latin typeface="Arial" panose="020B0604020202020204" pitchFamily="34" charset="0"/>
            <a:ea typeface="+mn-ea"/>
            <a:cs typeface="Arial" panose="020B0604020202020204" pitchFamily="34" charset="0"/>
          </a:endParaRPr>
        </a:p>
        <a:p>
          <a:pPr>
            <a:lnSpc>
              <a:spcPct val="100000"/>
            </a:lnSpc>
            <a:spcAft>
              <a:spcPts val="0"/>
            </a:spcAft>
            <a:buNone/>
          </a:pPr>
          <a:r>
            <a:rPr lang="kk-KZ" sz="1500" b="1" noProof="1" smtClean="0">
              <a:solidFill>
                <a:sysClr val="window" lastClr="FFFFFF"/>
              </a:solidFill>
              <a:latin typeface="Arial" panose="020B0604020202020204" pitchFamily="34" charset="0"/>
              <a:ea typeface="+mn-ea"/>
              <a:cs typeface="Arial" panose="020B0604020202020204" pitchFamily="34" charset="0"/>
            </a:rPr>
            <a:t>«Үлбі ЖБҚ» ЖШС құру</a:t>
          </a:r>
          <a:endParaRPr lang="kk-KZ" sz="1500" b="1" noProof="1">
            <a:solidFill>
              <a:sysClr val="window" lastClr="FFFFFF"/>
            </a:solidFill>
            <a:latin typeface="Arial" panose="020B0604020202020204" pitchFamily="34" charset="0"/>
            <a:ea typeface="+mn-ea"/>
            <a:cs typeface="Arial" panose="020B0604020202020204" pitchFamily="34" charset="0"/>
          </a:endParaRPr>
        </a:p>
      </dgm:t>
    </dgm:pt>
    <dgm:pt modelId="{7270F35C-E488-4E97-BA0C-B68E7B3C2F67}" type="parTrans" cxnId="{9616D594-7812-4F2C-B898-0F58D1CA70AA}">
      <dgm:prSet/>
      <dgm:spPr/>
      <dgm:t>
        <a:bodyPr/>
        <a:lstStyle/>
        <a:p>
          <a:endParaRPr lang="ru-RU"/>
        </a:p>
      </dgm:t>
    </dgm:pt>
    <dgm:pt modelId="{9178B410-BD9F-4FA7-9BBB-DF84EE7A758E}" type="sibTrans" cxnId="{9616D594-7812-4F2C-B898-0F58D1CA70AA}">
      <dgm:prSet/>
      <dgm:spPr/>
      <dgm:t>
        <a:bodyPr/>
        <a:lstStyle/>
        <a:p>
          <a:endParaRPr lang="ru-RU"/>
        </a:p>
      </dgm:t>
    </dgm:pt>
    <dgm:pt modelId="{867F649C-EF45-4177-8E05-81E47183B964}" type="pres">
      <dgm:prSet presAssocID="{F8D52989-9FB6-4347-8E19-691E3924029A}" presName="CompostProcess" presStyleCnt="0">
        <dgm:presLayoutVars>
          <dgm:dir/>
          <dgm:resizeHandles val="exact"/>
        </dgm:presLayoutVars>
      </dgm:prSet>
      <dgm:spPr/>
    </dgm:pt>
    <dgm:pt modelId="{D07A18F7-BD22-43F5-AE65-1132B18DB184}" type="pres">
      <dgm:prSet presAssocID="{F8D52989-9FB6-4347-8E19-691E3924029A}" presName="arrow" presStyleLbl="bgShp" presStyleIdx="0" presStyleCnt="1" custLinFactNeighborX="-13366" custLinFactNeighborY="-15218"/>
      <dgm:spPr>
        <a:xfrm>
          <a:off x="890623" y="0"/>
          <a:ext cx="9670674" cy="2438292"/>
        </a:xfrm>
        <a:prstGeom prst="rightArrow">
          <a:avLst/>
        </a:prstGeom>
        <a:solidFill>
          <a:srgbClr val="1AB39F">
            <a:tint val="40000"/>
            <a:hueOff val="0"/>
            <a:satOff val="0"/>
            <a:lumOff val="0"/>
            <a:alphaOff val="0"/>
          </a:srgbClr>
        </a:solidFill>
        <a:ln>
          <a:noFill/>
        </a:ln>
        <a:effectLst/>
      </dgm:spPr>
    </dgm:pt>
    <dgm:pt modelId="{09471CE8-EE38-4363-86C9-F0EE45025112}" type="pres">
      <dgm:prSet presAssocID="{F8D52989-9FB6-4347-8E19-691E3924029A}" presName="linearProcess" presStyleCnt="0"/>
      <dgm:spPr/>
    </dgm:pt>
    <dgm:pt modelId="{5CF1FE77-89CA-4002-948B-F3F8F772A831}" type="pres">
      <dgm:prSet presAssocID="{B8FF0B6C-BAA8-4A2C-9A2A-2878234B135A}" presName="textNode" presStyleLbl="node1" presStyleIdx="0" presStyleCnt="4" custScaleX="109972">
        <dgm:presLayoutVars>
          <dgm:bulletEnabled val="1"/>
        </dgm:presLayoutVars>
      </dgm:prSet>
      <dgm:spPr/>
      <dgm:t>
        <a:bodyPr/>
        <a:lstStyle/>
        <a:p>
          <a:endParaRPr lang="ru-RU"/>
        </a:p>
      </dgm:t>
    </dgm:pt>
    <dgm:pt modelId="{420D5A5E-2326-4A49-AE7E-D21537665C2E}" type="pres">
      <dgm:prSet presAssocID="{9178B410-BD9F-4FA7-9BBB-DF84EE7A758E}" presName="sibTrans" presStyleCnt="0"/>
      <dgm:spPr/>
    </dgm:pt>
    <dgm:pt modelId="{D794D9B5-024A-45EC-8AD6-87A7B70B771C}" type="pres">
      <dgm:prSet presAssocID="{00700364-AB57-4971-A14E-4CA4B5F1F2DE}" presName="textNode" presStyleLbl="node1" presStyleIdx="1" presStyleCnt="4" custScaleX="104631">
        <dgm:presLayoutVars>
          <dgm:bulletEnabled val="1"/>
        </dgm:presLayoutVars>
      </dgm:prSet>
      <dgm:spPr>
        <a:prstGeom prst="roundRect">
          <a:avLst/>
        </a:prstGeom>
      </dgm:spPr>
      <dgm:t>
        <a:bodyPr/>
        <a:lstStyle/>
        <a:p>
          <a:endParaRPr lang="ru-RU"/>
        </a:p>
      </dgm:t>
    </dgm:pt>
    <dgm:pt modelId="{978A3045-0A59-4507-A41F-CB9D1624904E}" type="pres">
      <dgm:prSet presAssocID="{163675F9-5C23-430D-B28D-A5301860E1E2}" presName="sibTrans" presStyleCnt="0"/>
      <dgm:spPr/>
    </dgm:pt>
    <dgm:pt modelId="{E2B144C8-36D4-4953-BDE6-856043AC8403}" type="pres">
      <dgm:prSet presAssocID="{7E0F5521-6437-4E99-AF9F-2F84619498A9}" presName="textNode" presStyleLbl="node1" presStyleIdx="2" presStyleCnt="4" custScaleX="155231">
        <dgm:presLayoutVars>
          <dgm:bulletEnabled val="1"/>
        </dgm:presLayoutVars>
      </dgm:prSet>
      <dgm:spPr>
        <a:prstGeom prst="roundRect">
          <a:avLst/>
        </a:prstGeom>
      </dgm:spPr>
      <dgm:t>
        <a:bodyPr/>
        <a:lstStyle/>
        <a:p>
          <a:endParaRPr lang="ru-RU"/>
        </a:p>
      </dgm:t>
    </dgm:pt>
    <dgm:pt modelId="{7EC3C4D0-9CC7-438A-A75C-A552EE885DFF}" type="pres">
      <dgm:prSet presAssocID="{0FE9D24F-2711-4C76-8142-CD7BE7097C10}" presName="sibTrans" presStyleCnt="0"/>
      <dgm:spPr/>
    </dgm:pt>
    <dgm:pt modelId="{A47DC4F5-781C-48EB-A575-8F02F55B1A4B}" type="pres">
      <dgm:prSet presAssocID="{64FD1D52-4C1E-4E1B-9B83-2E3EC10798BA}" presName="textNode" presStyleLbl="node1" presStyleIdx="3" presStyleCnt="4">
        <dgm:presLayoutVars>
          <dgm:bulletEnabled val="1"/>
        </dgm:presLayoutVars>
      </dgm:prSet>
      <dgm:spPr/>
      <dgm:t>
        <a:bodyPr/>
        <a:lstStyle/>
        <a:p>
          <a:endParaRPr lang="ru-RU"/>
        </a:p>
      </dgm:t>
    </dgm:pt>
  </dgm:ptLst>
  <dgm:cxnLst>
    <dgm:cxn modelId="{9DD53F58-A827-487B-A80C-563B613F6C01}" type="presOf" srcId="{B8FF0B6C-BAA8-4A2C-9A2A-2878234B135A}" destId="{5CF1FE77-89CA-4002-948B-F3F8F772A831}" srcOrd="0" destOrd="0" presId="urn:microsoft.com/office/officeart/2005/8/layout/hProcess9"/>
    <dgm:cxn modelId="{1A9A2862-94BE-4EE6-B67F-97F6D579889C}" type="presOf" srcId="{64FD1D52-4C1E-4E1B-9B83-2E3EC10798BA}" destId="{A47DC4F5-781C-48EB-A575-8F02F55B1A4B}" srcOrd="0" destOrd="0" presId="urn:microsoft.com/office/officeart/2005/8/layout/hProcess9"/>
    <dgm:cxn modelId="{E63EC09B-9BBC-448E-B3FE-BF834FE69E3C}" type="presOf" srcId="{00700364-AB57-4971-A14E-4CA4B5F1F2DE}" destId="{D794D9B5-024A-45EC-8AD6-87A7B70B771C}" srcOrd="0" destOrd="0" presId="urn:microsoft.com/office/officeart/2005/8/layout/hProcess9"/>
    <dgm:cxn modelId="{5956CDD1-07CD-4B6A-9B13-2B64F41C258E}" type="presOf" srcId="{F8D52989-9FB6-4347-8E19-691E3924029A}" destId="{867F649C-EF45-4177-8E05-81E47183B964}" srcOrd="0" destOrd="0" presId="urn:microsoft.com/office/officeart/2005/8/layout/hProcess9"/>
    <dgm:cxn modelId="{0EF4E695-2CA9-4880-B65C-556E5E324AAB}" srcId="{F8D52989-9FB6-4347-8E19-691E3924029A}" destId="{64FD1D52-4C1E-4E1B-9B83-2E3EC10798BA}" srcOrd="3" destOrd="0" parTransId="{4EF6F1BE-40F0-49AE-BEB2-05D8C95801C0}" sibTransId="{2D8808A2-EAB5-45CC-9115-79D9556B6C02}"/>
    <dgm:cxn modelId="{CC2A9E58-7DC8-44B9-A22A-212073576E9D}" srcId="{F8D52989-9FB6-4347-8E19-691E3924029A}" destId="{7E0F5521-6437-4E99-AF9F-2F84619498A9}" srcOrd="2" destOrd="0" parTransId="{28ED9A4C-27C8-42D4-AB73-49F63AD0491D}" sibTransId="{0FE9D24F-2711-4C76-8142-CD7BE7097C10}"/>
    <dgm:cxn modelId="{7C8E6A20-1489-4182-92EA-136442F1B2B9}" type="presOf" srcId="{7E0F5521-6437-4E99-AF9F-2F84619498A9}" destId="{E2B144C8-36D4-4953-BDE6-856043AC8403}" srcOrd="0" destOrd="0" presId="urn:microsoft.com/office/officeart/2005/8/layout/hProcess9"/>
    <dgm:cxn modelId="{979677C6-A1E3-4D7A-9677-A40A0477B243}" srcId="{F8D52989-9FB6-4347-8E19-691E3924029A}" destId="{00700364-AB57-4971-A14E-4CA4B5F1F2DE}" srcOrd="1" destOrd="0" parTransId="{30A1051C-39ED-4460-84E4-A4D46F0ECDE3}" sibTransId="{163675F9-5C23-430D-B28D-A5301860E1E2}"/>
    <dgm:cxn modelId="{9616D594-7812-4F2C-B898-0F58D1CA70AA}" srcId="{F8D52989-9FB6-4347-8E19-691E3924029A}" destId="{B8FF0B6C-BAA8-4A2C-9A2A-2878234B135A}" srcOrd="0" destOrd="0" parTransId="{7270F35C-E488-4E97-BA0C-B68E7B3C2F67}" sibTransId="{9178B410-BD9F-4FA7-9BBB-DF84EE7A758E}"/>
    <dgm:cxn modelId="{0E96A714-B1B9-479D-A521-86C929E2764D}" type="presParOf" srcId="{867F649C-EF45-4177-8E05-81E47183B964}" destId="{D07A18F7-BD22-43F5-AE65-1132B18DB184}" srcOrd="0" destOrd="0" presId="urn:microsoft.com/office/officeart/2005/8/layout/hProcess9"/>
    <dgm:cxn modelId="{52788297-36E7-47E9-BCBB-4FA163663AAC}" type="presParOf" srcId="{867F649C-EF45-4177-8E05-81E47183B964}" destId="{09471CE8-EE38-4363-86C9-F0EE45025112}" srcOrd="1" destOrd="0" presId="urn:microsoft.com/office/officeart/2005/8/layout/hProcess9"/>
    <dgm:cxn modelId="{34E58609-6FF4-4DFD-882C-4E1E8262C393}" type="presParOf" srcId="{09471CE8-EE38-4363-86C9-F0EE45025112}" destId="{5CF1FE77-89CA-4002-948B-F3F8F772A831}" srcOrd="0" destOrd="0" presId="urn:microsoft.com/office/officeart/2005/8/layout/hProcess9"/>
    <dgm:cxn modelId="{B954C46D-0699-4D53-B2C6-EEF4025B4150}" type="presParOf" srcId="{09471CE8-EE38-4363-86C9-F0EE45025112}" destId="{420D5A5E-2326-4A49-AE7E-D21537665C2E}" srcOrd="1" destOrd="0" presId="urn:microsoft.com/office/officeart/2005/8/layout/hProcess9"/>
    <dgm:cxn modelId="{7CB607C6-0D2B-46BC-9F7E-DE219C38A3B9}" type="presParOf" srcId="{09471CE8-EE38-4363-86C9-F0EE45025112}" destId="{D794D9B5-024A-45EC-8AD6-87A7B70B771C}" srcOrd="2" destOrd="0" presId="urn:microsoft.com/office/officeart/2005/8/layout/hProcess9"/>
    <dgm:cxn modelId="{F685AD8D-2716-4F52-90E1-D18E9D3A0603}" type="presParOf" srcId="{09471CE8-EE38-4363-86C9-F0EE45025112}" destId="{978A3045-0A59-4507-A41F-CB9D1624904E}" srcOrd="3" destOrd="0" presId="urn:microsoft.com/office/officeart/2005/8/layout/hProcess9"/>
    <dgm:cxn modelId="{0328088C-46A6-42C8-A2E0-A5294026D960}" type="presParOf" srcId="{09471CE8-EE38-4363-86C9-F0EE45025112}" destId="{E2B144C8-36D4-4953-BDE6-856043AC8403}" srcOrd="4" destOrd="0" presId="urn:microsoft.com/office/officeart/2005/8/layout/hProcess9"/>
    <dgm:cxn modelId="{9728D29B-D020-407B-837D-F21C16F6E36D}" type="presParOf" srcId="{09471CE8-EE38-4363-86C9-F0EE45025112}" destId="{7EC3C4D0-9CC7-438A-A75C-A552EE885DFF}" srcOrd="5" destOrd="0" presId="urn:microsoft.com/office/officeart/2005/8/layout/hProcess9"/>
    <dgm:cxn modelId="{935F482D-2B74-4F11-90DF-841471D18708}" type="presParOf" srcId="{09471CE8-EE38-4363-86C9-F0EE45025112}" destId="{A47DC4F5-781C-48EB-A575-8F02F55B1A4B}" srcOrd="6" destOrd="0" presId="urn:microsoft.com/office/officeart/2005/8/layout/hProcess9"/>
  </dgm:cxnLst>
  <dgm:bg>
    <a:noFill/>
  </dgm:bg>
  <dgm:whole/>
  <dgm:extLst>
    <a:ext uri="http://schemas.microsoft.com/office/drawing/2008/diagram">
      <dsp:dataModelExt xmlns:dsp="http://schemas.microsoft.com/office/drawing/2008/diagram" relId="rId1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7A18F7-BD22-43F5-AE65-1132B18DB184}">
      <dsp:nvSpPr>
        <dsp:cNvPr id="0" name=""/>
        <dsp:cNvSpPr/>
      </dsp:nvSpPr>
      <dsp:spPr>
        <a:xfrm>
          <a:off x="8658" y="0"/>
          <a:ext cx="10591322" cy="2438292"/>
        </a:xfrm>
        <a:prstGeom prst="rightArrow">
          <a:avLst/>
        </a:prstGeom>
        <a:solidFill>
          <a:srgbClr val="1AB39F">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sp>
    <dsp:sp modelId="{FCFD62EF-4CA9-471E-8D90-88E114A4F8D9}">
      <dsp:nvSpPr>
        <dsp:cNvPr id="0" name=""/>
        <dsp:cNvSpPr/>
      </dsp:nvSpPr>
      <dsp:spPr>
        <a:xfrm>
          <a:off x="3282" y="731487"/>
          <a:ext cx="1649925" cy="975316"/>
        </a:xfrm>
        <a:prstGeom prst="roundRect">
          <a:avLst/>
        </a:prstGeom>
        <a:solidFill>
          <a:srgbClr val="1AB39F">
            <a:hueOff val="0"/>
            <a:satOff val="0"/>
            <a:lumOff val="0"/>
            <a:alphaOff val="0"/>
          </a:srgbClr>
        </a:solidFill>
        <a:ln w="127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100000"/>
            </a:lnSpc>
            <a:spcBef>
              <a:spcPct val="0"/>
            </a:spcBef>
            <a:spcAft>
              <a:spcPts val="0"/>
            </a:spcAft>
            <a:buNone/>
          </a:pPr>
          <a:r>
            <a:rPr lang="ru-RU" sz="1500" b="1" kern="1200" dirty="0">
              <a:solidFill>
                <a:sysClr val="window" lastClr="FFFFFF"/>
              </a:solidFill>
              <a:latin typeface="Arial" panose="020B0604020202020204" pitchFamily="34" charset="0"/>
              <a:ea typeface="+mn-ea"/>
              <a:cs typeface="Arial" panose="020B0604020202020204" pitchFamily="34" charset="0"/>
            </a:rPr>
            <a:t>1949</a:t>
          </a:r>
        </a:p>
        <a:p>
          <a:pPr lvl="0" algn="ctr" defTabSz="666750">
            <a:lnSpc>
              <a:spcPct val="100000"/>
            </a:lnSpc>
            <a:spcBef>
              <a:spcPct val="0"/>
            </a:spcBef>
            <a:spcAft>
              <a:spcPts val="0"/>
            </a:spcAft>
            <a:buNone/>
          </a:pPr>
          <a:r>
            <a:rPr lang="ru-RU" sz="1500" b="1" kern="1200" dirty="0" smtClean="0">
              <a:solidFill>
                <a:sysClr val="window" lastClr="FFFFFF"/>
              </a:solidFill>
              <a:latin typeface="Arial" panose="020B0604020202020204" pitchFamily="34" charset="0"/>
              <a:ea typeface="+mn-ea"/>
              <a:cs typeface="Arial" panose="020B0604020202020204" pitchFamily="34" charset="0"/>
            </a:rPr>
            <a:t>ҮМЗ </a:t>
          </a:r>
          <a:r>
            <a:rPr lang="kk-KZ" sz="1500" b="1" kern="1200" noProof="1" smtClean="0">
              <a:solidFill>
                <a:sysClr val="window" lastClr="FFFFFF"/>
              </a:solidFill>
              <a:latin typeface="Arial" panose="020B0604020202020204" pitchFamily="34" charset="0"/>
              <a:ea typeface="+mn-ea"/>
              <a:cs typeface="Arial" panose="020B0604020202020204" pitchFamily="34" charset="0"/>
            </a:rPr>
            <a:t>құрылуы</a:t>
          </a:r>
          <a:endParaRPr lang="kk-KZ" sz="1500" b="1" kern="1200" noProof="1">
            <a:solidFill>
              <a:sysClr val="window" lastClr="FFFFFF"/>
            </a:solidFill>
            <a:latin typeface="Arial" panose="020B0604020202020204" pitchFamily="34" charset="0"/>
            <a:ea typeface="+mn-ea"/>
            <a:cs typeface="Arial" panose="020B0604020202020204" pitchFamily="34" charset="0"/>
          </a:endParaRPr>
        </a:p>
      </dsp:txBody>
      <dsp:txXfrm>
        <a:off x="50893" y="779098"/>
        <a:ext cx="1554703" cy="880094"/>
      </dsp:txXfrm>
    </dsp:sp>
    <dsp:sp modelId="{A47DC4F5-781C-48EB-A575-8F02F55B1A4B}">
      <dsp:nvSpPr>
        <dsp:cNvPr id="0" name=""/>
        <dsp:cNvSpPr/>
      </dsp:nvSpPr>
      <dsp:spPr>
        <a:xfrm>
          <a:off x="1928196" y="731487"/>
          <a:ext cx="1649925" cy="975316"/>
        </a:xfrm>
        <a:prstGeom prst="roundRect">
          <a:avLst/>
        </a:prstGeom>
        <a:solidFill>
          <a:srgbClr val="1AB39F">
            <a:hueOff val="2235664"/>
            <a:satOff val="-1927"/>
            <a:lumOff val="2549"/>
            <a:alphaOff val="0"/>
          </a:srgbClr>
        </a:solidFill>
        <a:ln w="127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100000"/>
            </a:lnSpc>
            <a:spcBef>
              <a:spcPct val="0"/>
            </a:spcBef>
            <a:spcAft>
              <a:spcPts val="0"/>
            </a:spcAft>
            <a:buNone/>
          </a:pPr>
          <a:r>
            <a:rPr lang="ru-RU" sz="1500" b="1" kern="1200" dirty="0">
              <a:solidFill>
                <a:sysClr val="window" lastClr="FFFFFF"/>
              </a:solidFill>
              <a:latin typeface="Arial" panose="020B0604020202020204" pitchFamily="34" charset="0"/>
              <a:ea typeface="+mn-ea"/>
              <a:cs typeface="Arial" panose="020B0604020202020204" pitchFamily="34" charset="0"/>
            </a:rPr>
            <a:t>1951</a:t>
          </a:r>
        </a:p>
        <a:p>
          <a:pPr lvl="0" algn="ctr" defTabSz="666750">
            <a:lnSpc>
              <a:spcPct val="100000"/>
            </a:lnSpc>
            <a:spcBef>
              <a:spcPct val="0"/>
            </a:spcBef>
            <a:spcAft>
              <a:spcPts val="0"/>
            </a:spcAft>
            <a:buNone/>
          </a:pPr>
          <a:r>
            <a:rPr lang="ru-RU" sz="1500" b="1" kern="1200" dirty="0" smtClean="0">
              <a:solidFill>
                <a:sysClr val="window" lastClr="FFFFFF"/>
              </a:solidFill>
              <a:latin typeface="Arial" panose="020B0604020202020204" pitchFamily="34" charset="0"/>
              <a:ea typeface="+mn-ea"/>
              <a:cs typeface="Arial" panose="020B0604020202020204" pitchFamily="34" charset="0"/>
            </a:rPr>
            <a:t>Бериллий </a:t>
          </a:r>
          <a:r>
            <a:rPr lang="kk-KZ" sz="1500" b="1" kern="1200" noProof="1" smtClean="0">
              <a:solidFill>
                <a:sysClr val="window" lastClr="FFFFFF"/>
              </a:solidFill>
              <a:latin typeface="Arial" panose="020B0604020202020204" pitchFamily="34" charset="0"/>
              <a:ea typeface="+mn-ea"/>
              <a:cs typeface="Arial" panose="020B0604020202020204" pitchFamily="34" charset="0"/>
            </a:rPr>
            <a:t>өндірісінің құрылуы</a:t>
          </a:r>
          <a:endParaRPr lang="kk-KZ" sz="1500" b="1" kern="1200" noProof="1">
            <a:solidFill>
              <a:sysClr val="window" lastClr="FFFFFF"/>
            </a:solidFill>
            <a:latin typeface="Arial" panose="020B0604020202020204" pitchFamily="34" charset="0"/>
            <a:ea typeface="+mn-ea"/>
            <a:cs typeface="Arial" panose="020B0604020202020204" pitchFamily="34" charset="0"/>
          </a:endParaRPr>
        </a:p>
      </dsp:txBody>
      <dsp:txXfrm>
        <a:off x="1975807" y="779098"/>
        <a:ext cx="1554703" cy="880094"/>
      </dsp:txXfrm>
    </dsp:sp>
    <dsp:sp modelId="{E7DC4823-5713-4246-B96D-2309E81FCFFA}">
      <dsp:nvSpPr>
        <dsp:cNvPr id="0" name=""/>
        <dsp:cNvSpPr/>
      </dsp:nvSpPr>
      <dsp:spPr>
        <a:xfrm>
          <a:off x="3853109" y="731487"/>
          <a:ext cx="1649925" cy="975316"/>
        </a:xfrm>
        <a:prstGeom prst="roundRect">
          <a:avLst/>
        </a:prstGeom>
        <a:solidFill>
          <a:srgbClr val="1AB39F">
            <a:hueOff val="4471328"/>
            <a:satOff val="-3854"/>
            <a:lumOff val="5098"/>
            <a:alphaOff val="0"/>
          </a:srgbClr>
        </a:solidFill>
        <a:ln w="127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100000"/>
            </a:lnSpc>
            <a:spcBef>
              <a:spcPct val="0"/>
            </a:spcBef>
            <a:spcAft>
              <a:spcPts val="0"/>
            </a:spcAft>
            <a:buNone/>
          </a:pPr>
          <a:r>
            <a:rPr lang="ru-RU" sz="1500" b="1" kern="1200" dirty="0">
              <a:solidFill>
                <a:sysClr val="window" lastClr="FFFFFF"/>
              </a:solidFill>
              <a:latin typeface="Arial" panose="020B0604020202020204" pitchFamily="34" charset="0"/>
              <a:ea typeface="+mn-ea"/>
              <a:cs typeface="Arial" panose="020B0604020202020204" pitchFamily="34" charset="0"/>
            </a:rPr>
            <a:t>1951</a:t>
          </a:r>
        </a:p>
        <a:p>
          <a:pPr lvl="0" algn="ctr" defTabSz="666750">
            <a:lnSpc>
              <a:spcPct val="100000"/>
            </a:lnSpc>
            <a:spcBef>
              <a:spcPct val="0"/>
            </a:spcBef>
            <a:spcAft>
              <a:spcPts val="0"/>
            </a:spcAft>
            <a:buNone/>
          </a:pPr>
          <a:r>
            <a:rPr lang="ru-RU" sz="1500" b="1" kern="1200" dirty="0" smtClean="0">
              <a:solidFill>
                <a:sysClr val="window" lastClr="FFFFFF"/>
              </a:solidFill>
              <a:latin typeface="Arial" panose="020B0604020202020204" pitchFamily="34" charset="0"/>
              <a:ea typeface="+mn-ea"/>
              <a:cs typeface="Arial" panose="020B0604020202020204" pitchFamily="34" charset="0"/>
            </a:rPr>
            <a:t>Тантал </a:t>
          </a:r>
          <a:r>
            <a:rPr lang="kk-KZ" sz="1500" b="1" kern="1200" noProof="1" smtClean="0">
              <a:solidFill>
                <a:sysClr val="window" lastClr="FFFFFF"/>
              </a:solidFill>
              <a:latin typeface="Arial" panose="020B0604020202020204" pitchFamily="34" charset="0"/>
              <a:ea typeface="+mn-ea"/>
              <a:cs typeface="Arial" panose="020B0604020202020204" pitchFamily="34" charset="0"/>
            </a:rPr>
            <a:t>өндірісінің құрылуы</a:t>
          </a:r>
          <a:endParaRPr lang="kk-KZ" sz="1500" b="1" kern="1200" noProof="1">
            <a:solidFill>
              <a:sysClr val="window" lastClr="FFFFFF"/>
            </a:solidFill>
            <a:latin typeface="Arial" panose="020B0604020202020204" pitchFamily="34" charset="0"/>
            <a:ea typeface="+mn-ea"/>
            <a:cs typeface="Arial" panose="020B0604020202020204" pitchFamily="34" charset="0"/>
          </a:endParaRPr>
        </a:p>
      </dsp:txBody>
      <dsp:txXfrm>
        <a:off x="3900720" y="779098"/>
        <a:ext cx="1554703" cy="880094"/>
      </dsp:txXfrm>
    </dsp:sp>
    <dsp:sp modelId="{22BDC1A4-1285-4543-B592-3A91B142D82F}">
      <dsp:nvSpPr>
        <dsp:cNvPr id="0" name=""/>
        <dsp:cNvSpPr/>
      </dsp:nvSpPr>
      <dsp:spPr>
        <a:xfrm>
          <a:off x="5778022" y="704749"/>
          <a:ext cx="1649925" cy="1028793"/>
        </a:xfrm>
        <a:prstGeom prst="roundRect">
          <a:avLst/>
        </a:prstGeom>
        <a:solidFill>
          <a:srgbClr val="1AB39F">
            <a:hueOff val="6706992"/>
            <a:satOff val="-5780"/>
            <a:lumOff val="7648"/>
            <a:alphaOff val="0"/>
          </a:srgbClr>
        </a:solidFill>
        <a:ln w="127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100000"/>
            </a:lnSpc>
            <a:spcBef>
              <a:spcPct val="0"/>
            </a:spcBef>
            <a:spcAft>
              <a:spcPts val="0"/>
            </a:spcAft>
            <a:buNone/>
          </a:pPr>
          <a:r>
            <a:rPr lang="ru-RU" sz="1500" b="1" kern="1200" dirty="0">
              <a:solidFill>
                <a:sysClr val="window" lastClr="FFFFFF"/>
              </a:solidFill>
              <a:latin typeface="Arial" panose="020B0604020202020204" pitchFamily="34" charset="0"/>
              <a:ea typeface="+mn-ea"/>
              <a:cs typeface="Arial" panose="020B0604020202020204" pitchFamily="34" charset="0"/>
            </a:rPr>
            <a:t>1952</a:t>
          </a:r>
        </a:p>
        <a:p>
          <a:pPr lvl="0" algn="ctr" defTabSz="666750">
            <a:lnSpc>
              <a:spcPct val="100000"/>
            </a:lnSpc>
            <a:spcBef>
              <a:spcPct val="0"/>
            </a:spcBef>
            <a:spcAft>
              <a:spcPts val="0"/>
            </a:spcAft>
            <a:buNone/>
          </a:pPr>
          <a:r>
            <a:rPr lang="ru-RU" sz="1500" b="1" kern="1200" dirty="0" smtClean="0">
              <a:solidFill>
                <a:sysClr val="window" lastClr="FFFFFF"/>
              </a:solidFill>
              <a:latin typeface="Arial" panose="020B0604020202020204" pitchFamily="34" charset="0"/>
              <a:ea typeface="+mn-ea"/>
              <a:cs typeface="Arial" panose="020B0604020202020204" pitchFamily="34" charset="0"/>
            </a:rPr>
            <a:t>Уран </a:t>
          </a:r>
          <a:r>
            <a:rPr lang="kk-KZ" sz="1500" b="1" kern="1200" noProof="1" smtClean="0">
              <a:solidFill>
                <a:sysClr val="window" lastClr="FFFFFF"/>
              </a:solidFill>
              <a:latin typeface="Arial" panose="020B0604020202020204" pitchFamily="34" charset="0"/>
              <a:ea typeface="+mn-ea"/>
              <a:cs typeface="Arial" panose="020B0604020202020204" pitchFamily="34" charset="0"/>
            </a:rPr>
            <a:t>өндірісінің құрылуы</a:t>
          </a:r>
          <a:endParaRPr lang="kk-KZ" sz="1500" b="1" kern="1200" noProof="1">
            <a:solidFill>
              <a:sysClr val="window" lastClr="FFFFFF"/>
            </a:solidFill>
            <a:latin typeface="Arial" panose="020B0604020202020204" pitchFamily="34" charset="0"/>
            <a:ea typeface="+mn-ea"/>
            <a:cs typeface="Arial" panose="020B0604020202020204" pitchFamily="34" charset="0"/>
          </a:endParaRPr>
        </a:p>
      </dsp:txBody>
      <dsp:txXfrm>
        <a:off x="5828244" y="754971"/>
        <a:ext cx="1549481" cy="928349"/>
      </dsp:txXfrm>
    </dsp:sp>
    <dsp:sp modelId="{BAA5E77E-D1FC-4D72-80C6-35BE6C7F07F6}">
      <dsp:nvSpPr>
        <dsp:cNvPr id="0" name=""/>
        <dsp:cNvSpPr/>
      </dsp:nvSpPr>
      <dsp:spPr>
        <a:xfrm>
          <a:off x="7702935" y="731487"/>
          <a:ext cx="1649925" cy="975316"/>
        </a:xfrm>
        <a:prstGeom prst="roundRect">
          <a:avLst/>
        </a:prstGeom>
        <a:solidFill>
          <a:srgbClr val="1AB39F">
            <a:hueOff val="8942655"/>
            <a:satOff val="-7707"/>
            <a:lumOff val="10197"/>
            <a:alphaOff val="0"/>
          </a:srgbClr>
        </a:solidFill>
        <a:ln w="127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100000"/>
            </a:lnSpc>
            <a:spcBef>
              <a:spcPct val="0"/>
            </a:spcBef>
            <a:spcAft>
              <a:spcPts val="0"/>
            </a:spcAft>
            <a:buNone/>
          </a:pPr>
          <a:r>
            <a:rPr lang="ru-RU" sz="1500" b="1" kern="1200" dirty="0">
              <a:solidFill>
                <a:sysClr val="window" lastClr="FFFFFF"/>
              </a:solidFill>
              <a:latin typeface="Arial" panose="020B0604020202020204" pitchFamily="34" charset="0"/>
              <a:ea typeface="+mn-ea"/>
              <a:cs typeface="Arial" panose="020B0604020202020204" pitchFamily="34" charset="0"/>
            </a:rPr>
            <a:t>1981</a:t>
          </a:r>
          <a:endParaRPr lang="en-US" sz="1500" b="1" kern="1200" dirty="0">
            <a:solidFill>
              <a:sysClr val="window" lastClr="FFFFFF"/>
            </a:solidFill>
            <a:latin typeface="Arial" panose="020B0604020202020204" pitchFamily="34" charset="0"/>
            <a:ea typeface="+mn-ea"/>
            <a:cs typeface="Arial" panose="020B0604020202020204" pitchFamily="34" charset="0"/>
          </a:endParaRPr>
        </a:p>
        <a:p>
          <a:pPr lvl="0" algn="ctr" defTabSz="666750">
            <a:lnSpc>
              <a:spcPct val="100000"/>
            </a:lnSpc>
            <a:spcBef>
              <a:spcPct val="0"/>
            </a:spcBef>
            <a:spcAft>
              <a:spcPts val="0"/>
            </a:spcAft>
            <a:buNone/>
          </a:pPr>
          <a:r>
            <a:rPr lang="kk-KZ" sz="1500" b="1" kern="1200" noProof="1" smtClean="0">
              <a:solidFill>
                <a:sysClr val="window" lastClr="FFFFFF"/>
              </a:solidFill>
              <a:latin typeface="Arial" panose="020B0604020202020204" pitchFamily="34" charset="0"/>
              <a:ea typeface="+mn-ea"/>
              <a:cs typeface="Arial" panose="020B0604020202020204" pitchFamily="34" charset="0"/>
            </a:rPr>
            <a:t>Таблеткалар өндірісі</a:t>
          </a:r>
          <a:endParaRPr lang="kk-KZ" sz="1500" b="1" kern="1200" noProof="1">
            <a:solidFill>
              <a:sysClr val="window" lastClr="FFFFFF"/>
            </a:solidFill>
            <a:latin typeface="Arial" panose="020B0604020202020204" pitchFamily="34" charset="0"/>
            <a:ea typeface="+mn-ea"/>
            <a:cs typeface="Arial" panose="020B0604020202020204" pitchFamily="34" charset="0"/>
          </a:endParaRPr>
        </a:p>
      </dsp:txBody>
      <dsp:txXfrm>
        <a:off x="7750546" y="779098"/>
        <a:ext cx="1554703" cy="880094"/>
      </dsp:txXfrm>
    </dsp:sp>
    <dsp:sp modelId="{72485124-6390-467E-BCE4-47F536A68638}">
      <dsp:nvSpPr>
        <dsp:cNvPr id="0" name=""/>
        <dsp:cNvSpPr/>
      </dsp:nvSpPr>
      <dsp:spPr>
        <a:xfrm>
          <a:off x="9627848" y="731487"/>
          <a:ext cx="1746132" cy="975316"/>
        </a:xfrm>
        <a:prstGeom prst="roundRect">
          <a:avLst/>
        </a:prstGeom>
        <a:solidFill>
          <a:srgbClr val="1AB39F">
            <a:hueOff val="11178319"/>
            <a:satOff val="-9634"/>
            <a:lumOff val="12746"/>
            <a:alphaOff val="0"/>
          </a:srgbClr>
        </a:solidFill>
        <a:ln w="127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100000"/>
            </a:lnSpc>
            <a:spcBef>
              <a:spcPct val="0"/>
            </a:spcBef>
            <a:spcAft>
              <a:spcPts val="0"/>
            </a:spcAft>
            <a:buNone/>
          </a:pPr>
          <a:r>
            <a:rPr lang="en-US" sz="1500" b="1" kern="1200" dirty="0">
              <a:solidFill>
                <a:sysClr val="window" lastClr="FFFFFF"/>
              </a:solidFill>
              <a:latin typeface="Arial" panose="020B0604020202020204" pitchFamily="34" charset="0"/>
              <a:ea typeface="+mn-ea"/>
              <a:cs typeface="Arial" panose="020B0604020202020204" pitchFamily="34" charset="0"/>
            </a:rPr>
            <a:t>1997</a:t>
          </a:r>
          <a:endParaRPr lang="ru-RU" sz="1500" b="1" kern="1200" dirty="0">
            <a:solidFill>
              <a:sysClr val="window" lastClr="FFFFFF"/>
            </a:solidFill>
            <a:latin typeface="Arial" panose="020B0604020202020204" pitchFamily="34" charset="0"/>
            <a:ea typeface="+mn-ea"/>
            <a:cs typeface="Arial" panose="020B0604020202020204" pitchFamily="34" charset="0"/>
          </a:endParaRPr>
        </a:p>
        <a:p>
          <a:pPr lvl="0" algn="ctr" defTabSz="666750">
            <a:lnSpc>
              <a:spcPct val="100000"/>
            </a:lnSpc>
            <a:spcBef>
              <a:spcPct val="0"/>
            </a:spcBef>
            <a:spcAft>
              <a:spcPts val="0"/>
            </a:spcAft>
            <a:buNone/>
          </a:pPr>
          <a:r>
            <a:rPr lang="kk-KZ" sz="1500" b="1" kern="1200" noProof="1" smtClean="0">
              <a:solidFill>
                <a:sysClr val="window" lastClr="FFFFFF"/>
              </a:solidFill>
              <a:latin typeface="Arial" panose="020B0604020202020204" pitchFamily="34" charset="0"/>
              <a:ea typeface="+mn-ea"/>
              <a:cs typeface="Arial" panose="020B0604020202020204" pitchFamily="34" charset="0"/>
            </a:rPr>
            <a:t>«Қазатомөнер-кәсіп» ҰАК» АҚ құрамында</a:t>
          </a:r>
          <a:endParaRPr lang="kk-KZ" sz="1500" b="1" kern="1200" noProof="1">
            <a:solidFill>
              <a:sysClr val="window" lastClr="FFFFFF"/>
            </a:solidFill>
            <a:latin typeface="Arial" panose="020B0604020202020204" pitchFamily="34" charset="0"/>
            <a:ea typeface="+mn-ea"/>
            <a:cs typeface="Arial" panose="020B0604020202020204" pitchFamily="34" charset="0"/>
          </a:endParaRPr>
        </a:p>
      </dsp:txBody>
      <dsp:txXfrm>
        <a:off x="9675459" y="779098"/>
        <a:ext cx="1650910" cy="8800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7A18F7-BD22-43F5-AE65-1132B18DB184}">
      <dsp:nvSpPr>
        <dsp:cNvPr id="0" name=""/>
        <dsp:cNvSpPr/>
      </dsp:nvSpPr>
      <dsp:spPr>
        <a:xfrm>
          <a:off x="0" y="0"/>
          <a:ext cx="9670674" cy="2438292"/>
        </a:xfrm>
        <a:prstGeom prst="rightArrow">
          <a:avLst/>
        </a:prstGeom>
        <a:solidFill>
          <a:srgbClr val="1AB39F">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sp>
    <dsp:sp modelId="{FCFD62EF-4CA9-471E-8D90-88E114A4F8D9}">
      <dsp:nvSpPr>
        <dsp:cNvPr id="0" name=""/>
        <dsp:cNvSpPr/>
      </dsp:nvSpPr>
      <dsp:spPr>
        <a:xfrm>
          <a:off x="2141" y="731487"/>
          <a:ext cx="1624814" cy="975316"/>
        </a:xfrm>
        <a:prstGeom prst="roundRect">
          <a:avLst/>
        </a:prstGeom>
        <a:solidFill>
          <a:srgbClr val="1AB39F">
            <a:hueOff val="0"/>
            <a:satOff val="0"/>
            <a:lumOff val="0"/>
            <a:alphaOff val="0"/>
          </a:srgbClr>
        </a:solidFill>
        <a:ln w="127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100000"/>
            </a:lnSpc>
            <a:spcBef>
              <a:spcPct val="0"/>
            </a:spcBef>
            <a:spcAft>
              <a:spcPts val="0"/>
            </a:spcAft>
            <a:buNone/>
          </a:pPr>
          <a:r>
            <a:rPr lang="ru-RU" sz="1500" b="1" kern="1200" dirty="0">
              <a:solidFill>
                <a:sysClr val="window" lastClr="FFFFFF"/>
              </a:solidFill>
              <a:latin typeface="Arial" panose="020B0604020202020204" pitchFamily="34" charset="0"/>
              <a:ea typeface="+mn-ea"/>
              <a:cs typeface="Arial" panose="020B0604020202020204" pitchFamily="34" charset="0"/>
            </a:rPr>
            <a:t>1998</a:t>
          </a:r>
        </a:p>
        <a:p>
          <a:pPr marL="0" marR="0" lvl="0" indent="0" algn="ctr" defTabSz="914400" eaLnBrk="1" fontAlgn="auto" latinLnBrk="0" hangingPunct="1">
            <a:lnSpc>
              <a:spcPct val="100000"/>
            </a:lnSpc>
            <a:spcBef>
              <a:spcPct val="0"/>
            </a:spcBef>
            <a:spcAft>
              <a:spcPts val="0"/>
            </a:spcAft>
            <a:buClrTx/>
            <a:buSzTx/>
            <a:buFontTx/>
            <a:buNone/>
            <a:tabLst/>
            <a:defRPr/>
          </a:pPr>
          <a:r>
            <a:rPr lang="en-US" sz="1500" b="1" kern="1200" dirty="0" smtClean="0">
              <a:solidFill>
                <a:sysClr val="window" lastClr="FFFFFF"/>
              </a:solidFill>
              <a:latin typeface="Arial" panose="020B0604020202020204" pitchFamily="34" charset="0"/>
              <a:ea typeface="+mn-ea"/>
              <a:cs typeface="Arial" panose="020B0604020202020204" pitchFamily="34" charset="0"/>
            </a:rPr>
            <a:t>ISO-9002</a:t>
          </a:r>
          <a:endParaRPr lang="ru-RU" sz="1500" b="1" kern="1200" dirty="0" smtClean="0">
            <a:solidFill>
              <a:sysClr val="window" lastClr="FFFFFF"/>
            </a:solidFill>
            <a:latin typeface="Arial" panose="020B0604020202020204" pitchFamily="34" charset="0"/>
            <a:ea typeface="+mn-ea"/>
            <a:cs typeface="Arial" panose="020B0604020202020204" pitchFamily="34" charset="0"/>
          </a:endParaRPr>
        </a:p>
        <a:p>
          <a:pPr lvl="0" algn="ctr" defTabSz="666750">
            <a:lnSpc>
              <a:spcPct val="100000"/>
            </a:lnSpc>
            <a:spcBef>
              <a:spcPct val="0"/>
            </a:spcBef>
            <a:spcAft>
              <a:spcPts val="0"/>
            </a:spcAft>
            <a:buNone/>
          </a:pPr>
          <a:r>
            <a:rPr lang="kk-KZ" sz="1450" b="1" kern="1200" noProof="1" smtClean="0">
              <a:solidFill>
                <a:sysClr val="window" lastClr="FFFFFF"/>
              </a:solidFill>
              <a:latin typeface="Arial" panose="020B0604020202020204" pitchFamily="34" charset="0"/>
              <a:ea typeface="+mn-ea"/>
              <a:cs typeface="Arial" panose="020B0604020202020204" pitchFamily="34" charset="0"/>
            </a:rPr>
            <a:t>сертификаттау</a:t>
          </a:r>
          <a:endParaRPr lang="kk-KZ" sz="1450" b="1" kern="1200" noProof="1">
            <a:solidFill>
              <a:sysClr val="window" lastClr="FFFFFF"/>
            </a:solidFill>
            <a:latin typeface="Arial" panose="020B0604020202020204" pitchFamily="34" charset="0"/>
            <a:ea typeface="+mn-ea"/>
            <a:cs typeface="Arial" panose="020B0604020202020204" pitchFamily="34" charset="0"/>
          </a:endParaRPr>
        </a:p>
      </dsp:txBody>
      <dsp:txXfrm>
        <a:off x="49752" y="779098"/>
        <a:ext cx="1529592" cy="880094"/>
      </dsp:txXfrm>
    </dsp:sp>
    <dsp:sp modelId="{338D9F04-23E3-46CA-BFB1-C90812627910}">
      <dsp:nvSpPr>
        <dsp:cNvPr id="0" name=""/>
        <dsp:cNvSpPr/>
      </dsp:nvSpPr>
      <dsp:spPr>
        <a:xfrm>
          <a:off x="1864723" y="731487"/>
          <a:ext cx="2295942" cy="975316"/>
        </a:xfrm>
        <a:prstGeom prst="roundRect">
          <a:avLst/>
        </a:prstGeom>
        <a:solidFill>
          <a:srgbClr val="1AB39F">
            <a:hueOff val="2235664"/>
            <a:satOff val="-1927"/>
            <a:lumOff val="2549"/>
            <a:alphaOff val="0"/>
          </a:srgbClr>
        </a:solidFill>
        <a:ln w="127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100000"/>
            </a:lnSpc>
            <a:spcBef>
              <a:spcPct val="0"/>
            </a:spcBef>
            <a:spcAft>
              <a:spcPts val="0"/>
            </a:spcAft>
            <a:buNone/>
          </a:pPr>
          <a:r>
            <a:rPr lang="ru-RU" sz="1500" b="1" kern="1200" dirty="0">
              <a:solidFill>
                <a:sysClr val="window" lastClr="FFFFFF"/>
              </a:solidFill>
              <a:latin typeface="Arial" panose="020B0604020202020204" pitchFamily="34" charset="0"/>
              <a:ea typeface="+mn-ea"/>
              <a:cs typeface="Arial" panose="020B0604020202020204" pitchFamily="34" charset="0"/>
            </a:rPr>
            <a:t>1999 </a:t>
          </a:r>
          <a:r>
            <a:rPr lang="en-US" sz="1500" b="1" kern="1200" dirty="0">
              <a:solidFill>
                <a:sysClr val="window" lastClr="FFFFFF"/>
              </a:solidFill>
              <a:latin typeface="Arial" panose="020B0604020202020204" pitchFamily="34" charset="0"/>
              <a:ea typeface="+mn-ea"/>
              <a:cs typeface="Arial" panose="020B0604020202020204" pitchFamily="34" charset="0"/>
            </a:rPr>
            <a:t>       </a:t>
          </a:r>
          <a:endParaRPr lang="kk-KZ" sz="1500" b="1" kern="1200" dirty="0" smtClean="0">
            <a:solidFill>
              <a:sysClr val="window" lastClr="FFFFFF"/>
            </a:solidFill>
            <a:latin typeface="Arial" panose="020B0604020202020204" pitchFamily="34" charset="0"/>
            <a:ea typeface="+mn-ea"/>
            <a:cs typeface="Arial" panose="020B0604020202020204" pitchFamily="34" charset="0"/>
          </a:endParaRPr>
        </a:p>
        <a:p>
          <a:pPr lvl="0" algn="ctr" defTabSz="666750">
            <a:lnSpc>
              <a:spcPct val="100000"/>
            </a:lnSpc>
            <a:spcBef>
              <a:spcPct val="0"/>
            </a:spcBef>
            <a:spcAft>
              <a:spcPts val="0"/>
            </a:spcAft>
            <a:buNone/>
          </a:pPr>
          <a:r>
            <a:rPr lang="kk-KZ" sz="1500" b="1" kern="1200" noProof="1" smtClean="0">
              <a:solidFill>
                <a:sysClr val="window" lastClr="FFFFFF"/>
              </a:solidFill>
              <a:latin typeface="Arial" panose="020B0604020202020204" pitchFamily="34" charset="0"/>
              <a:ea typeface="+mn-ea"/>
              <a:cs typeface="Arial" panose="020B0604020202020204" pitchFamily="34" charset="0"/>
            </a:rPr>
            <a:t>Бериллий өндірісінің жұмысын қайта бастау</a:t>
          </a:r>
          <a:endParaRPr lang="kk-KZ" sz="1500" b="1" kern="1200" noProof="1">
            <a:solidFill>
              <a:sysClr val="window" lastClr="FFFFFF"/>
            </a:solidFill>
            <a:latin typeface="Arial" panose="020B0604020202020204" pitchFamily="34" charset="0"/>
            <a:ea typeface="+mn-ea"/>
            <a:cs typeface="Arial" panose="020B0604020202020204" pitchFamily="34" charset="0"/>
          </a:endParaRPr>
        </a:p>
      </dsp:txBody>
      <dsp:txXfrm>
        <a:off x="1912334" y="779098"/>
        <a:ext cx="2200720" cy="880094"/>
      </dsp:txXfrm>
    </dsp:sp>
    <dsp:sp modelId="{A47DC4F5-781C-48EB-A575-8F02F55B1A4B}">
      <dsp:nvSpPr>
        <dsp:cNvPr id="0" name=""/>
        <dsp:cNvSpPr/>
      </dsp:nvSpPr>
      <dsp:spPr>
        <a:xfrm>
          <a:off x="4398432" y="731487"/>
          <a:ext cx="3062595" cy="975316"/>
        </a:xfrm>
        <a:prstGeom prst="roundRect">
          <a:avLst/>
        </a:prstGeom>
        <a:solidFill>
          <a:srgbClr val="1AB39F">
            <a:hueOff val="2235664"/>
            <a:satOff val="-1927"/>
            <a:lumOff val="2549"/>
            <a:alphaOff val="0"/>
          </a:srgbClr>
        </a:solidFill>
        <a:ln w="127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100000"/>
            </a:lnSpc>
            <a:spcBef>
              <a:spcPct val="0"/>
            </a:spcBef>
            <a:spcAft>
              <a:spcPts val="0"/>
            </a:spcAft>
            <a:buNone/>
          </a:pPr>
          <a:r>
            <a:rPr lang="en-US" sz="1500" b="1" kern="1200" dirty="0">
              <a:solidFill>
                <a:sysClr val="window" lastClr="FFFFFF"/>
              </a:solidFill>
              <a:latin typeface="Arial" panose="020B0604020202020204" pitchFamily="34" charset="0"/>
              <a:ea typeface="+mn-ea"/>
              <a:cs typeface="Arial" panose="020B0604020202020204" pitchFamily="34" charset="0"/>
            </a:rPr>
            <a:t>200</a:t>
          </a:r>
          <a:r>
            <a:rPr lang="ru-RU" sz="1500" b="1" kern="1200" dirty="0">
              <a:solidFill>
                <a:sysClr val="window" lastClr="FFFFFF"/>
              </a:solidFill>
              <a:latin typeface="Arial" panose="020B0604020202020204" pitchFamily="34" charset="0"/>
              <a:ea typeface="+mn-ea"/>
              <a:cs typeface="Arial" panose="020B0604020202020204" pitchFamily="34" charset="0"/>
            </a:rPr>
            <a:t>2</a:t>
          </a:r>
        </a:p>
        <a:p>
          <a:pPr lvl="0" algn="ctr" defTabSz="666750">
            <a:lnSpc>
              <a:spcPct val="100000"/>
            </a:lnSpc>
            <a:spcBef>
              <a:spcPct val="0"/>
            </a:spcBef>
            <a:spcAft>
              <a:spcPts val="0"/>
            </a:spcAft>
            <a:buNone/>
          </a:pPr>
          <a:r>
            <a:rPr lang="kk-KZ" sz="1500" b="1" kern="1200" noProof="1" smtClean="0">
              <a:solidFill>
                <a:sysClr val="window" lastClr="FFFFFF"/>
              </a:solidFill>
              <a:latin typeface="Arial" panose="020B0604020202020204" pitchFamily="34" charset="0"/>
              <a:ea typeface="+mn-ea"/>
              <a:cs typeface="Arial" panose="020B0604020202020204" pitchFamily="34" charset="0"/>
            </a:rPr>
            <a:t>Карботермиялық тәсілмен мыс-бериллий лигатурасын алу бөлімшесін іске қосу</a:t>
          </a:r>
          <a:endParaRPr lang="kk-KZ" sz="1500" b="1" kern="1200" noProof="1">
            <a:solidFill>
              <a:sysClr val="window" lastClr="FFFFFF"/>
            </a:solidFill>
            <a:latin typeface="Arial" panose="020B0604020202020204" pitchFamily="34" charset="0"/>
            <a:ea typeface="+mn-ea"/>
            <a:cs typeface="Arial" panose="020B0604020202020204" pitchFamily="34" charset="0"/>
          </a:endParaRPr>
        </a:p>
      </dsp:txBody>
      <dsp:txXfrm>
        <a:off x="4446043" y="779098"/>
        <a:ext cx="2967373" cy="880094"/>
      </dsp:txXfrm>
    </dsp:sp>
    <dsp:sp modelId="{E7DC4823-5713-4246-B96D-2309E81FCFFA}">
      <dsp:nvSpPr>
        <dsp:cNvPr id="0" name=""/>
        <dsp:cNvSpPr/>
      </dsp:nvSpPr>
      <dsp:spPr>
        <a:xfrm>
          <a:off x="7698794" y="731487"/>
          <a:ext cx="1595865" cy="975316"/>
        </a:xfrm>
        <a:prstGeom prst="roundRect">
          <a:avLst/>
        </a:prstGeom>
        <a:solidFill>
          <a:srgbClr val="1AB39F">
            <a:hueOff val="4471328"/>
            <a:satOff val="-3854"/>
            <a:lumOff val="5098"/>
            <a:alphaOff val="0"/>
          </a:srgbClr>
        </a:solidFill>
        <a:ln w="127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100000"/>
            </a:lnSpc>
            <a:spcBef>
              <a:spcPct val="0"/>
            </a:spcBef>
            <a:spcAft>
              <a:spcPts val="0"/>
            </a:spcAft>
            <a:buNone/>
          </a:pPr>
          <a:r>
            <a:rPr lang="ru-RU" sz="1500" b="1" kern="1200" dirty="0">
              <a:solidFill>
                <a:sysClr val="window" lastClr="FFFFFF"/>
              </a:solidFill>
              <a:latin typeface="Arial" panose="020B0604020202020204" pitchFamily="34" charset="0"/>
              <a:ea typeface="+mn-ea"/>
              <a:cs typeface="Arial" panose="020B0604020202020204" pitchFamily="34" charset="0"/>
            </a:rPr>
            <a:t>2003</a:t>
          </a:r>
        </a:p>
        <a:p>
          <a:pPr lvl="0" algn="ctr" defTabSz="666750">
            <a:lnSpc>
              <a:spcPct val="100000"/>
            </a:lnSpc>
            <a:spcBef>
              <a:spcPct val="0"/>
            </a:spcBef>
            <a:spcAft>
              <a:spcPts val="0"/>
            </a:spcAft>
            <a:buNone/>
          </a:pPr>
          <a:r>
            <a:rPr lang="en-US" sz="1500" b="1" kern="1200" dirty="0" smtClean="0">
              <a:solidFill>
                <a:sysClr val="window" lastClr="FFFFFF"/>
              </a:solidFill>
              <a:latin typeface="Arial" panose="020B0604020202020204" pitchFamily="34" charset="0"/>
              <a:ea typeface="+mn-ea"/>
              <a:cs typeface="Arial" panose="020B0604020202020204" pitchFamily="34" charset="0"/>
            </a:rPr>
            <a:t>ISO 14001</a:t>
          </a:r>
          <a:r>
            <a:rPr lang="kk-KZ" sz="1500" b="1" kern="1200" dirty="0" smtClean="0">
              <a:solidFill>
                <a:sysClr val="window" lastClr="FFFFFF"/>
              </a:solidFill>
              <a:latin typeface="Arial" panose="020B0604020202020204" pitchFamily="34" charset="0"/>
              <a:ea typeface="+mn-ea"/>
              <a:cs typeface="Arial" panose="020B0604020202020204" pitchFamily="34" charset="0"/>
            </a:rPr>
            <a:t> </a:t>
          </a:r>
          <a:r>
            <a:rPr lang="kk-KZ" sz="1450" b="1" kern="1200" dirty="0" smtClean="0">
              <a:solidFill>
                <a:sysClr val="window" lastClr="FFFFFF"/>
              </a:solidFill>
              <a:latin typeface="Arial" panose="020B0604020202020204" pitchFamily="34" charset="0"/>
              <a:ea typeface="+mn-ea"/>
              <a:cs typeface="Arial" panose="020B0604020202020204" pitchFamily="34" charset="0"/>
            </a:rPr>
            <a:t>сертификаттау</a:t>
          </a:r>
          <a:endParaRPr lang="ru-RU" sz="1450" b="1" kern="1200" dirty="0">
            <a:solidFill>
              <a:sysClr val="window" lastClr="FFFFFF"/>
            </a:solidFill>
            <a:latin typeface="Arial" panose="020B0604020202020204" pitchFamily="34" charset="0"/>
            <a:ea typeface="+mn-ea"/>
            <a:cs typeface="Arial" panose="020B0604020202020204" pitchFamily="34" charset="0"/>
          </a:endParaRPr>
        </a:p>
      </dsp:txBody>
      <dsp:txXfrm>
        <a:off x="7746405" y="779098"/>
        <a:ext cx="1500643" cy="880094"/>
      </dsp:txXfrm>
    </dsp:sp>
    <dsp:sp modelId="{22BDC1A4-1285-4543-B592-3A91B142D82F}">
      <dsp:nvSpPr>
        <dsp:cNvPr id="0" name=""/>
        <dsp:cNvSpPr/>
      </dsp:nvSpPr>
      <dsp:spPr>
        <a:xfrm>
          <a:off x="9532427" y="731487"/>
          <a:ext cx="1842694" cy="975316"/>
        </a:xfrm>
        <a:prstGeom prst="roundRect">
          <a:avLst/>
        </a:prstGeom>
        <a:solidFill>
          <a:srgbClr val="1AB39F">
            <a:hueOff val="6706992"/>
            <a:satOff val="-5780"/>
            <a:lumOff val="7648"/>
            <a:alphaOff val="0"/>
          </a:srgbClr>
        </a:solidFill>
        <a:ln w="127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100000"/>
            </a:lnSpc>
            <a:spcBef>
              <a:spcPct val="0"/>
            </a:spcBef>
            <a:spcAft>
              <a:spcPts val="0"/>
            </a:spcAft>
            <a:buNone/>
          </a:pPr>
          <a:r>
            <a:rPr lang="ru-RU" sz="1500" b="1" kern="1200" dirty="0">
              <a:solidFill>
                <a:sysClr val="window" lastClr="FFFFFF"/>
              </a:solidFill>
              <a:latin typeface="Arial" panose="020B0604020202020204" pitchFamily="34" charset="0"/>
              <a:ea typeface="+mn-ea"/>
              <a:cs typeface="Arial" panose="020B0604020202020204" pitchFamily="34" charset="0"/>
            </a:rPr>
            <a:t>2010</a:t>
          </a:r>
          <a:endParaRPr lang="en-US" sz="1500" b="1" kern="1200" dirty="0">
            <a:solidFill>
              <a:sysClr val="window" lastClr="FFFFFF"/>
            </a:solidFill>
            <a:latin typeface="Arial" panose="020B0604020202020204" pitchFamily="34" charset="0"/>
            <a:ea typeface="+mn-ea"/>
            <a:cs typeface="Arial" panose="020B0604020202020204" pitchFamily="34" charset="0"/>
          </a:endParaRPr>
        </a:p>
        <a:p>
          <a:pPr lvl="0" algn="ctr" defTabSz="666750">
            <a:lnSpc>
              <a:spcPct val="100000"/>
            </a:lnSpc>
            <a:spcBef>
              <a:spcPct val="0"/>
            </a:spcBef>
            <a:spcAft>
              <a:spcPts val="0"/>
            </a:spcAft>
            <a:buNone/>
          </a:pPr>
          <a:r>
            <a:rPr lang="en-US" sz="1500" b="1" kern="1200" dirty="0" smtClean="0">
              <a:solidFill>
                <a:sysClr val="window" lastClr="FFFFFF"/>
              </a:solidFill>
              <a:latin typeface="Arial" panose="020B0604020202020204" pitchFamily="34" charset="0"/>
              <a:ea typeface="+mn-ea"/>
              <a:cs typeface="Arial" panose="020B0604020202020204" pitchFamily="34" charset="0"/>
            </a:rPr>
            <a:t>AFA-3G</a:t>
          </a:r>
          <a:r>
            <a:rPr lang="kk-KZ" sz="1500" b="1" kern="1200" dirty="0" smtClean="0">
              <a:solidFill>
                <a:sysClr val="window" lastClr="FFFFFF"/>
              </a:solidFill>
              <a:latin typeface="Arial" panose="020B0604020202020204" pitchFamily="34" charset="0"/>
              <a:ea typeface="+mn-ea"/>
              <a:cs typeface="Arial" panose="020B0604020202020204" pitchFamily="34" charset="0"/>
            </a:rPr>
            <a:t> т</a:t>
          </a:r>
          <a:r>
            <a:rPr lang="kk-KZ" sz="1500" b="1" kern="1200" noProof="1" smtClean="0">
              <a:solidFill>
                <a:sysClr val="window" lastClr="FFFFFF"/>
              </a:solidFill>
              <a:latin typeface="Arial" panose="020B0604020202020204" pitchFamily="34" charset="0"/>
              <a:ea typeface="+mn-ea"/>
              <a:cs typeface="Arial" panose="020B0604020202020204" pitchFamily="34" charset="0"/>
            </a:rPr>
            <a:t>аблеткалар өндірісі</a:t>
          </a:r>
          <a:endParaRPr lang="kk-KZ" sz="1500" b="1" kern="1200" noProof="1">
            <a:solidFill>
              <a:sysClr val="window" lastClr="FFFFFF"/>
            </a:solidFill>
            <a:latin typeface="Arial" panose="020B0604020202020204" pitchFamily="34" charset="0"/>
            <a:ea typeface="+mn-ea"/>
            <a:cs typeface="Arial" panose="020B0604020202020204" pitchFamily="34" charset="0"/>
          </a:endParaRPr>
        </a:p>
      </dsp:txBody>
      <dsp:txXfrm>
        <a:off x="9580038" y="779098"/>
        <a:ext cx="1747472" cy="88009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7A18F7-BD22-43F5-AE65-1132B18DB184}">
      <dsp:nvSpPr>
        <dsp:cNvPr id="0" name=""/>
        <dsp:cNvSpPr/>
      </dsp:nvSpPr>
      <dsp:spPr>
        <a:xfrm>
          <a:off x="0" y="0"/>
          <a:ext cx="6394779" cy="2438292"/>
        </a:xfrm>
        <a:prstGeom prst="rightArrow">
          <a:avLst/>
        </a:prstGeom>
        <a:solidFill>
          <a:srgbClr val="1AB39F">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sp>
    <dsp:sp modelId="{5CF1FE77-89CA-4002-948B-F3F8F772A831}">
      <dsp:nvSpPr>
        <dsp:cNvPr id="0" name=""/>
        <dsp:cNvSpPr/>
      </dsp:nvSpPr>
      <dsp:spPr>
        <a:xfrm>
          <a:off x="1390" y="731487"/>
          <a:ext cx="1637503" cy="975316"/>
        </a:xfrm>
        <a:prstGeom prst="roundRect">
          <a:avLst/>
        </a:prstGeom>
        <a:solidFill>
          <a:srgbClr val="0066FF"/>
        </a:solidFill>
        <a:ln w="127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100000"/>
            </a:lnSpc>
            <a:spcBef>
              <a:spcPct val="0"/>
            </a:spcBef>
            <a:spcAft>
              <a:spcPts val="0"/>
            </a:spcAft>
            <a:buNone/>
          </a:pPr>
          <a:r>
            <a:rPr lang="ru-RU" sz="1500" b="1" kern="1200" dirty="0">
              <a:solidFill>
                <a:sysClr val="window" lastClr="FFFFFF"/>
              </a:solidFill>
              <a:latin typeface="Arial" panose="020B0604020202020204" pitchFamily="34" charset="0"/>
              <a:ea typeface="+mn-ea"/>
              <a:cs typeface="Arial" panose="020B0604020202020204" pitchFamily="34" charset="0"/>
            </a:rPr>
            <a:t>2015 </a:t>
          </a:r>
          <a:endParaRPr lang="ru-RU" sz="1500" b="1" kern="1200" dirty="0" smtClean="0">
            <a:solidFill>
              <a:sysClr val="window" lastClr="FFFFFF"/>
            </a:solidFill>
            <a:latin typeface="Arial" panose="020B0604020202020204" pitchFamily="34" charset="0"/>
            <a:ea typeface="+mn-ea"/>
            <a:cs typeface="Arial" panose="020B0604020202020204" pitchFamily="34" charset="0"/>
          </a:endParaRPr>
        </a:p>
        <a:p>
          <a:pPr lvl="0" algn="ctr" defTabSz="666750">
            <a:lnSpc>
              <a:spcPct val="100000"/>
            </a:lnSpc>
            <a:spcBef>
              <a:spcPct val="0"/>
            </a:spcBef>
            <a:spcAft>
              <a:spcPts val="0"/>
            </a:spcAft>
            <a:buNone/>
          </a:pPr>
          <a:r>
            <a:rPr lang="kk-KZ" sz="1500" b="1" kern="1200" noProof="1" smtClean="0">
              <a:solidFill>
                <a:sysClr val="window" lastClr="FFFFFF"/>
              </a:solidFill>
              <a:latin typeface="Arial" panose="020B0604020202020204" pitchFamily="34" charset="0"/>
              <a:ea typeface="+mn-ea"/>
              <a:cs typeface="Arial" panose="020B0604020202020204" pitchFamily="34" charset="0"/>
            </a:rPr>
            <a:t>«Үлбі ЖБҚ» ЖШС құру</a:t>
          </a:r>
          <a:endParaRPr lang="kk-KZ" sz="1500" b="1" kern="1200" noProof="1">
            <a:solidFill>
              <a:sysClr val="window" lastClr="FFFFFF"/>
            </a:solidFill>
            <a:latin typeface="Arial" panose="020B0604020202020204" pitchFamily="34" charset="0"/>
            <a:ea typeface="+mn-ea"/>
            <a:cs typeface="Arial" panose="020B0604020202020204" pitchFamily="34" charset="0"/>
          </a:endParaRPr>
        </a:p>
      </dsp:txBody>
      <dsp:txXfrm>
        <a:off x="49001" y="779098"/>
        <a:ext cx="1542281" cy="880094"/>
      </dsp:txXfrm>
    </dsp:sp>
    <dsp:sp modelId="{D794D9B5-024A-45EC-8AD6-87A7B70B771C}">
      <dsp:nvSpPr>
        <dsp:cNvPr id="0" name=""/>
        <dsp:cNvSpPr/>
      </dsp:nvSpPr>
      <dsp:spPr>
        <a:xfrm>
          <a:off x="1813751" y="731487"/>
          <a:ext cx="1557975" cy="975316"/>
        </a:xfrm>
        <a:prstGeom prst="roundRect">
          <a:avLst/>
        </a:prstGeom>
        <a:solidFill>
          <a:srgbClr val="1AB39F">
            <a:hueOff val="0"/>
            <a:satOff val="0"/>
            <a:lumOff val="0"/>
            <a:alphaOff val="0"/>
          </a:srgbClr>
        </a:solidFill>
        <a:ln w="127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100000"/>
            </a:lnSpc>
            <a:spcBef>
              <a:spcPct val="0"/>
            </a:spcBef>
            <a:spcAft>
              <a:spcPts val="0"/>
            </a:spcAft>
            <a:buNone/>
          </a:pPr>
          <a:r>
            <a:rPr lang="ru-RU" sz="1500" b="1" kern="1200" dirty="0">
              <a:solidFill>
                <a:sysClr val="window" lastClr="FFFFFF"/>
              </a:solidFill>
              <a:latin typeface="Arial" panose="020B0604020202020204" pitchFamily="34" charset="0"/>
              <a:ea typeface="+mn-ea"/>
              <a:cs typeface="Arial" panose="020B0604020202020204" pitchFamily="34" charset="0"/>
            </a:rPr>
            <a:t>2016 </a:t>
          </a:r>
          <a:endParaRPr lang="ru-RU" sz="1500" b="1" kern="1200" dirty="0" smtClean="0">
            <a:solidFill>
              <a:sysClr val="window" lastClr="FFFFFF"/>
            </a:solidFill>
            <a:latin typeface="Arial" panose="020B0604020202020204" pitchFamily="34" charset="0"/>
            <a:ea typeface="+mn-ea"/>
            <a:cs typeface="Arial" panose="020B0604020202020204" pitchFamily="34" charset="0"/>
          </a:endParaRPr>
        </a:p>
        <a:p>
          <a:pPr lvl="0" algn="ctr" defTabSz="666750">
            <a:lnSpc>
              <a:spcPct val="100000"/>
            </a:lnSpc>
            <a:spcBef>
              <a:spcPct val="0"/>
            </a:spcBef>
            <a:spcAft>
              <a:spcPts val="0"/>
            </a:spcAft>
            <a:buNone/>
          </a:pPr>
          <a:r>
            <a:rPr lang="kk-KZ" sz="1450" b="1" kern="1200" noProof="1" smtClean="0">
              <a:solidFill>
                <a:sysClr val="window" lastClr="FFFFFF"/>
              </a:solidFill>
              <a:latin typeface="Arial" panose="020B0604020202020204" pitchFamily="34" charset="0"/>
              <a:ea typeface="+mn-ea"/>
              <a:cs typeface="Arial" panose="020B0604020202020204" pitchFamily="34" charset="0"/>
            </a:rPr>
            <a:t>ЖБҚ зауыты құрылысы-ның басталуы</a:t>
          </a:r>
          <a:endParaRPr lang="kk-KZ" sz="1450" b="1" kern="1200" noProof="1">
            <a:solidFill>
              <a:sysClr val="window" lastClr="FFFFFF"/>
            </a:solidFill>
            <a:latin typeface="Arial" panose="020B0604020202020204" pitchFamily="34" charset="0"/>
            <a:ea typeface="+mn-ea"/>
            <a:cs typeface="Arial" panose="020B0604020202020204" pitchFamily="34" charset="0"/>
          </a:endParaRPr>
        </a:p>
      </dsp:txBody>
      <dsp:txXfrm>
        <a:off x="1861362" y="779098"/>
        <a:ext cx="1462753" cy="880094"/>
      </dsp:txXfrm>
    </dsp:sp>
    <dsp:sp modelId="{E2B144C8-36D4-4953-BDE6-856043AC8403}">
      <dsp:nvSpPr>
        <dsp:cNvPr id="0" name=""/>
        <dsp:cNvSpPr/>
      </dsp:nvSpPr>
      <dsp:spPr>
        <a:xfrm>
          <a:off x="3546584" y="731487"/>
          <a:ext cx="2311418" cy="975316"/>
        </a:xfrm>
        <a:prstGeom prst="roundRect">
          <a:avLst/>
        </a:prstGeom>
        <a:solidFill>
          <a:srgbClr val="0066CC"/>
        </a:solidFill>
        <a:ln w="127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100000"/>
            </a:lnSpc>
            <a:spcBef>
              <a:spcPct val="0"/>
            </a:spcBef>
            <a:spcAft>
              <a:spcPts val="0"/>
            </a:spcAft>
            <a:buNone/>
          </a:pPr>
          <a:r>
            <a:rPr lang="ru-RU" sz="1500" b="1" kern="1200" dirty="0">
              <a:solidFill>
                <a:sysClr val="window" lastClr="FFFFFF"/>
              </a:solidFill>
              <a:latin typeface="Arial" panose="020B0604020202020204" pitchFamily="34" charset="0"/>
              <a:ea typeface="+mn-ea"/>
              <a:cs typeface="Arial" panose="020B0604020202020204" pitchFamily="34" charset="0"/>
            </a:rPr>
            <a:t>2020</a:t>
          </a:r>
        </a:p>
        <a:p>
          <a:pPr lvl="0" algn="ctr" defTabSz="666750">
            <a:lnSpc>
              <a:spcPct val="100000"/>
            </a:lnSpc>
            <a:spcBef>
              <a:spcPct val="0"/>
            </a:spcBef>
            <a:spcAft>
              <a:spcPts val="0"/>
            </a:spcAft>
            <a:buNone/>
          </a:pPr>
          <a:r>
            <a:rPr lang="kk-KZ" sz="1500" b="1" kern="1200" noProof="1" smtClean="0">
              <a:solidFill>
                <a:sysClr val="window" lastClr="FFFFFF"/>
              </a:solidFill>
              <a:latin typeface="Arial" panose="020B0604020202020204" pitchFamily="34" charset="0"/>
              <a:ea typeface="+mn-ea"/>
              <a:cs typeface="Arial" panose="020B0604020202020204" pitchFamily="34" charset="0"/>
            </a:rPr>
            <a:t>ЖБҚ зауытының жабдықтарын монтаждауды аяқтау</a:t>
          </a:r>
          <a:endParaRPr lang="kk-KZ" sz="1500" b="1" kern="1200" noProof="1">
            <a:solidFill>
              <a:sysClr val="window" lastClr="FFFFFF"/>
            </a:solidFill>
            <a:latin typeface="Arial" panose="020B0604020202020204" pitchFamily="34" charset="0"/>
            <a:ea typeface="+mn-ea"/>
            <a:cs typeface="Arial" panose="020B0604020202020204" pitchFamily="34" charset="0"/>
          </a:endParaRPr>
        </a:p>
      </dsp:txBody>
      <dsp:txXfrm>
        <a:off x="3594195" y="779098"/>
        <a:ext cx="2216196" cy="880094"/>
      </dsp:txXfrm>
    </dsp:sp>
    <dsp:sp modelId="{A47DC4F5-781C-48EB-A575-8F02F55B1A4B}">
      <dsp:nvSpPr>
        <dsp:cNvPr id="0" name=""/>
        <dsp:cNvSpPr/>
      </dsp:nvSpPr>
      <dsp:spPr>
        <a:xfrm>
          <a:off x="6032860" y="731487"/>
          <a:ext cx="1489018" cy="975316"/>
        </a:xfrm>
        <a:prstGeom prst="roundRect">
          <a:avLst/>
        </a:prstGeom>
        <a:solidFill>
          <a:srgbClr val="1AB39F">
            <a:hueOff val="2235664"/>
            <a:satOff val="-1927"/>
            <a:lumOff val="2549"/>
            <a:alphaOff val="0"/>
          </a:srgbClr>
        </a:solidFill>
        <a:ln w="127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100000"/>
            </a:lnSpc>
            <a:spcBef>
              <a:spcPct val="0"/>
            </a:spcBef>
            <a:spcAft>
              <a:spcPts val="0"/>
            </a:spcAft>
            <a:buNone/>
          </a:pPr>
          <a:r>
            <a:rPr lang="en-US" sz="1500" b="1" kern="1200" dirty="0">
              <a:solidFill>
                <a:sysClr val="window" lastClr="FFFFFF"/>
              </a:solidFill>
              <a:latin typeface="Arial" panose="020B0604020202020204" pitchFamily="34" charset="0"/>
              <a:ea typeface="+mn-ea"/>
              <a:cs typeface="Arial" panose="020B0604020202020204" pitchFamily="34" charset="0"/>
            </a:rPr>
            <a:t>20</a:t>
          </a:r>
          <a:r>
            <a:rPr lang="ru-RU" sz="1500" b="1" kern="1200" dirty="0">
              <a:solidFill>
                <a:sysClr val="window" lastClr="FFFFFF"/>
              </a:solidFill>
              <a:latin typeface="Arial" panose="020B0604020202020204" pitchFamily="34" charset="0"/>
              <a:ea typeface="+mn-ea"/>
              <a:cs typeface="Arial" panose="020B0604020202020204" pitchFamily="34" charset="0"/>
            </a:rPr>
            <a:t>21                     </a:t>
          </a:r>
          <a:r>
            <a:rPr lang="kk-KZ" sz="1500" b="1" kern="1200" noProof="1" smtClean="0">
              <a:solidFill>
                <a:sysClr val="window" lastClr="FFFFFF"/>
              </a:solidFill>
              <a:latin typeface="Arial" panose="020B0604020202020204" pitchFamily="34" charset="0"/>
              <a:ea typeface="+mn-ea"/>
              <a:cs typeface="Arial" panose="020B0604020202020204" pitchFamily="34" charset="0"/>
            </a:rPr>
            <a:t>ЖБҚ өнімдерін шығару</a:t>
          </a:r>
          <a:endParaRPr lang="kk-KZ" sz="1500" b="1" kern="1200" noProof="1">
            <a:solidFill>
              <a:sysClr val="window" lastClr="FFFFFF"/>
            </a:solidFill>
            <a:latin typeface="Arial" panose="020B0604020202020204" pitchFamily="34" charset="0"/>
            <a:ea typeface="+mn-ea"/>
            <a:cs typeface="Arial" panose="020B0604020202020204" pitchFamily="34" charset="0"/>
          </a:endParaRPr>
        </a:p>
      </dsp:txBody>
      <dsp:txXfrm>
        <a:off x="6080471" y="779098"/>
        <a:ext cx="1393796" cy="880094"/>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 xmlns:a16="http://schemas.microsoft.com/office/drawing/2014/main" id="{697E5CD6-5388-4AB4-B099-13AD87D8CAD2}"/>
              </a:ext>
            </a:extLst>
          </p:cNvPr>
          <p:cNvSpPr>
            <a:spLocks noGrp="1"/>
          </p:cNvSpPr>
          <p:nvPr>
            <p:ph type="hdr" sz="quarter"/>
          </p:nvPr>
        </p:nvSpPr>
        <p:spPr>
          <a:xfrm>
            <a:off x="2" y="0"/>
            <a:ext cx="2972280" cy="498635"/>
          </a:xfrm>
          <a:prstGeom prst="rect">
            <a:avLst/>
          </a:prstGeom>
        </p:spPr>
        <p:txBody>
          <a:bodyPr vert="horz" lIns="91720" tIns="45860" rIns="91720" bIns="45860" rtlCol="0"/>
          <a:lstStyle>
            <a:lvl1pPr algn="l" fontAlgn="auto">
              <a:spcBef>
                <a:spcPts val="0"/>
              </a:spcBef>
              <a:spcAft>
                <a:spcPts val="0"/>
              </a:spcAft>
              <a:defRPr sz="1200">
                <a:latin typeface="+mn-lt"/>
              </a:defRPr>
            </a:lvl1pPr>
          </a:lstStyle>
          <a:p>
            <a:pPr>
              <a:defRPr/>
            </a:pPr>
            <a:endParaRPr lang="ru-RU"/>
          </a:p>
        </p:txBody>
      </p:sp>
      <p:sp>
        <p:nvSpPr>
          <p:cNvPr id="3" name="Дата 2">
            <a:extLst>
              <a:ext uri="{FF2B5EF4-FFF2-40B4-BE49-F238E27FC236}">
                <a16:creationId xmlns="" xmlns:a16="http://schemas.microsoft.com/office/drawing/2014/main" id="{AA9E3E97-FB60-4B88-86B3-FC51A785FF13}"/>
              </a:ext>
            </a:extLst>
          </p:cNvPr>
          <p:cNvSpPr>
            <a:spLocks noGrp="1"/>
          </p:cNvSpPr>
          <p:nvPr>
            <p:ph type="dt" idx="1"/>
          </p:nvPr>
        </p:nvSpPr>
        <p:spPr>
          <a:xfrm>
            <a:off x="3884122" y="0"/>
            <a:ext cx="2972280" cy="498635"/>
          </a:xfrm>
          <a:prstGeom prst="rect">
            <a:avLst/>
          </a:prstGeom>
        </p:spPr>
        <p:txBody>
          <a:bodyPr vert="horz" lIns="91720" tIns="45860" rIns="91720" bIns="45860" rtlCol="0"/>
          <a:lstStyle>
            <a:lvl1pPr algn="r" fontAlgn="auto">
              <a:spcBef>
                <a:spcPts val="0"/>
              </a:spcBef>
              <a:spcAft>
                <a:spcPts val="0"/>
              </a:spcAft>
              <a:defRPr sz="1200">
                <a:latin typeface="+mn-lt"/>
              </a:defRPr>
            </a:lvl1pPr>
          </a:lstStyle>
          <a:p>
            <a:pPr>
              <a:defRPr/>
            </a:pPr>
            <a:fld id="{0B682116-AA82-498A-8CDB-8277B22C9C2A}" type="datetimeFigureOut">
              <a:rPr lang="ru-RU"/>
              <a:pPr>
                <a:defRPr/>
              </a:pPr>
              <a:t>26.05.2026</a:t>
            </a:fld>
            <a:endParaRPr lang="ru-RU"/>
          </a:p>
        </p:txBody>
      </p:sp>
      <p:sp>
        <p:nvSpPr>
          <p:cNvPr id="4" name="Образ слайда 3">
            <a:extLst>
              <a:ext uri="{FF2B5EF4-FFF2-40B4-BE49-F238E27FC236}">
                <a16:creationId xmlns="" xmlns:a16="http://schemas.microsoft.com/office/drawing/2014/main" id="{872C9C5B-841A-45D5-ABE3-CBEBED15B013}"/>
              </a:ext>
            </a:extLst>
          </p:cNvPr>
          <p:cNvSpPr>
            <a:spLocks noGrp="1" noRot="1" noChangeAspect="1"/>
          </p:cNvSpPr>
          <p:nvPr>
            <p:ph type="sldImg" idx="2"/>
          </p:nvPr>
        </p:nvSpPr>
        <p:spPr>
          <a:xfrm>
            <a:off x="446088" y="1244600"/>
            <a:ext cx="5965825" cy="3355975"/>
          </a:xfrm>
          <a:prstGeom prst="rect">
            <a:avLst/>
          </a:prstGeom>
          <a:noFill/>
          <a:ln w="12700">
            <a:solidFill>
              <a:prstClr val="black"/>
            </a:solidFill>
          </a:ln>
        </p:spPr>
        <p:txBody>
          <a:bodyPr vert="horz" lIns="91720" tIns="45860" rIns="91720" bIns="45860" rtlCol="0" anchor="ctr"/>
          <a:lstStyle/>
          <a:p>
            <a:pPr lvl="0"/>
            <a:endParaRPr lang="ru-RU" noProof="0"/>
          </a:p>
        </p:txBody>
      </p:sp>
      <p:sp>
        <p:nvSpPr>
          <p:cNvPr id="5" name="Заметки 4">
            <a:extLst>
              <a:ext uri="{FF2B5EF4-FFF2-40B4-BE49-F238E27FC236}">
                <a16:creationId xmlns="" xmlns:a16="http://schemas.microsoft.com/office/drawing/2014/main" id="{4221134E-4E66-46CC-A9F6-ED22BE2A07DC}"/>
              </a:ext>
            </a:extLst>
          </p:cNvPr>
          <p:cNvSpPr>
            <a:spLocks noGrp="1"/>
          </p:cNvSpPr>
          <p:nvPr>
            <p:ph type="body" sz="quarter" idx="3"/>
          </p:nvPr>
        </p:nvSpPr>
        <p:spPr>
          <a:xfrm>
            <a:off x="686281" y="4787843"/>
            <a:ext cx="5485440" cy="3916025"/>
          </a:xfrm>
          <a:prstGeom prst="rect">
            <a:avLst/>
          </a:prstGeom>
        </p:spPr>
        <p:txBody>
          <a:bodyPr vert="horz" lIns="91720" tIns="45860" rIns="91720" bIns="45860" rtlCol="0"/>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6" name="Нижний колонтитул 5">
            <a:extLst>
              <a:ext uri="{FF2B5EF4-FFF2-40B4-BE49-F238E27FC236}">
                <a16:creationId xmlns="" xmlns:a16="http://schemas.microsoft.com/office/drawing/2014/main" id="{6D562BD2-6FDE-4E6D-AFD0-697C79F797C5}"/>
              </a:ext>
            </a:extLst>
          </p:cNvPr>
          <p:cNvSpPr>
            <a:spLocks noGrp="1"/>
          </p:cNvSpPr>
          <p:nvPr>
            <p:ph type="ftr" sz="quarter" idx="4"/>
          </p:nvPr>
        </p:nvSpPr>
        <p:spPr>
          <a:xfrm>
            <a:off x="2" y="9448641"/>
            <a:ext cx="2972280" cy="498635"/>
          </a:xfrm>
          <a:prstGeom prst="rect">
            <a:avLst/>
          </a:prstGeom>
        </p:spPr>
        <p:txBody>
          <a:bodyPr vert="horz" lIns="91720" tIns="45860" rIns="91720" bIns="45860" rtlCol="0" anchor="b"/>
          <a:lstStyle>
            <a:lvl1pPr algn="l" fontAlgn="auto">
              <a:spcBef>
                <a:spcPts val="0"/>
              </a:spcBef>
              <a:spcAft>
                <a:spcPts val="0"/>
              </a:spcAft>
              <a:defRPr sz="1200">
                <a:latin typeface="+mn-lt"/>
              </a:defRPr>
            </a:lvl1pPr>
          </a:lstStyle>
          <a:p>
            <a:pPr>
              <a:defRPr/>
            </a:pPr>
            <a:endParaRPr lang="ru-RU"/>
          </a:p>
        </p:txBody>
      </p:sp>
      <p:sp>
        <p:nvSpPr>
          <p:cNvPr id="7" name="Номер слайда 6">
            <a:extLst>
              <a:ext uri="{FF2B5EF4-FFF2-40B4-BE49-F238E27FC236}">
                <a16:creationId xmlns="" xmlns:a16="http://schemas.microsoft.com/office/drawing/2014/main" id="{CD42AB5E-34AF-4EBE-9F0A-74429F704C20}"/>
              </a:ext>
            </a:extLst>
          </p:cNvPr>
          <p:cNvSpPr>
            <a:spLocks noGrp="1"/>
          </p:cNvSpPr>
          <p:nvPr>
            <p:ph type="sldNum" sz="quarter" idx="5"/>
          </p:nvPr>
        </p:nvSpPr>
        <p:spPr>
          <a:xfrm>
            <a:off x="3884122" y="9448641"/>
            <a:ext cx="2972280" cy="498635"/>
          </a:xfrm>
          <a:prstGeom prst="rect">
            <a:avLst/>
          </a:prstGeom>
        </p:spPr>
        <p:txBody>
          <a:bodyPr vert="horz" wrap="square" lIns="91720" tIns="45860" rIns="91720" bIns="45860" numCol="1" anchor="b" anchorCtr="0" compatLnSpc="1">
            <a:prstTxWarp prst="textNoShape">
              <a:avLst/>
            </a:prstTxWarp>
          </a:bodyPr>
          <a:lstStyle>
            <a:lvl1pPr algn="r">
              <a:defRPr sz="1200">
                <a:latin typeface="Calibri" panose="020F0502020204030204" pitchFamily="34" charset="0"/>
              </a:defRPr>
            </a:lvl1pPr>
          </a:lstStyle>
          <a:p>
            <a:fld id="{E2119FBD-133B-41C0-92BC-9D3DE569AB6B}" type="slidenum">
              <a:rPr lang="ru-RU" altLang="ru-RU"/>
              <a:pPr/>
              <a:t>‹#›</a:t>
            </a:fld>
            <a:endParaRPr lang="ru-RU" altLang="ru-RU"/>
          </a:p>
        </p:txBody>
      </p:sp>
    </p:spTree>
    <p:extLst>
      <p:ext uri="{BB962C8B-B14F-4D97-AF65-F5344CB8AC3E}">
        <p14:creationId xmlns:p14="http://schemas.microsoft.com/office/powerpoint/2010/main" val="1761168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30608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ru-RU"/>
              <a:t>Образец заголовка</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8" name="Date Placeholder 7"/>
          <p:cNvSpPr>
            <a:spLocks noGrp="1"/>
          </p:cNvSpPr>
          <p:nvPr>
            <p:ph type="dt" sz="half" idx="10"/>
          </p:nvPr>
        </p:nvSpPr>
        <p:spPr/>
        <p:txBody>
          <a:bodyPr/>
          <a:lstStyle/>
          <a:p>
            <a:fld id="{5586B75A-687E-405C-8A0B-8D00578BA2C3}" type="datetimeFigureOut">
              <a:rPr lang="en-US" smtClean="0"/>
              <a:pPr/>
              <a:t>5/26/2026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71112461"/>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8" name="Date Placeholder 7"/>
          <p:cNvSpPr>
            <a:spLocks noGrp="1"/>
          </p:cNvSpPr>
          <p:nvPr>
            <p:ph type="dt" sz="half" idx="10"/>
          </p:nvPr>
        </p:nvSpPr>
        <p:spPr/>
        <p:txBody>
          <a:bodyPr/>
          <a:lstStyle/>
          <a:p>
            <a:fld id="{5586B75A-687E-405C-8A0B-8D00578BA2C3}" type="datetimeFigureOut">
              <a:rPr lang="en-US" smtClean="0"/>
              <a:pPr/>
              <a:t>5/26/2026</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20279056"/>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5/26/2026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329361711"/>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5/26/2026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26087726"/>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0383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5/26/2026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78727004"/>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5/26/2026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28027278"/>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586B75A-687E-405C-8A0B-8D00578BA2C3}" type="datetimeFigureOut">
              <a:rPr lang="en-US" smtClean="0"/>
              <a:pPr/>
              <a:t>5/26/2026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37144937"/>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smtClean="0"/>
              <a:pPr/>
              <a:t>5/26/2026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60896515"/>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5/26/2026</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35242853"/>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a:t>Образец заголовка</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5/26/2026</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73376378"/>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smtClean="0"/>
              <a:pPr/>
              <a:t>5/26/2026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2352838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image" Target="../media/image1.png"/><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McK 1. On-page tracker" hidden="1">
            <a:extLst>
              <a:ext uri="{FF2B5EF4-FFF2-40B4-BE49-F238E27FC236}">
                <a16:creationId xmlns="" xmlns:a16="http://schemas.microsoft.com/office/drawing/2014/main" id="{FCEA6C5D-BEAD-4F36-AEC4-A2C34CDFE2AE}"/>
              </a:ext>
            </a:extLst>
          </p:cNvPr>
          <p:cNvSpPr>
            <a:spLocks noChangeArrowheads="1"/>
          </p:cNvSpPr>
          <p:nvPr/>
        </p:nvSpPr>
        <p:spPr bwMode="auto">
          <a:xfrm>
            <a:off x="232508" y="7939"/>
            <a:ext cx="1057982" cy="265137"/>
          </a:xfrm>
          <a:prstGeom prst="rect">
            <a:avLst/>
          </a:prstGeom>
          <a:noFill/>
          <a:ln>
            <a:noFill/>
          </a:ln>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ru-RU" altLang="ru-RU" sz="1723">
                <a:solidFill>
                  <a:srgbClr val="808080"/>
                </a:solidFill>
              </a:rPr>
              <a:t>TRACKER</a:t>
            </a:r>
          </a:p>
        </p:txBody>
      </p:sp>
      <p:sp>
        <p:nvSpPr>
          <p:cNvPr id="11" name="McK 3. Unit of measure" hidden="1">
            <a:extLst>
              <a:ext uri="{FF2B5EF4-FFF2-40B4-BE49-F238E27FC236}">
                <a16:creationId xmlns="" xmlns:a16="http://schemas.microsoft.com/office/drawing/2014/main" id="{68FD772C-C045-42EC-A4FE-1B92BFBCF0B2}"/>
              </a:ext>
            </a:extLst>
          </p:cNvPr>
          <p:cNvSpPr txBox="1">
            <a:spLocks noChangeArrowheads="1"/>
          </p:cNvSpPr>
          <p:nvPr/>
        </p:nvSpPr>
        <p:spPr bwMode="auto">
          <a:xfrm>
            <a:off x="232509" y="1038225"/>
            <a:ext cx="11726985" cy="303032"/>
          </a:xfrm>
          <a:prstGeom prst="rect">
            <a:avLst/>
          </a:prstGeom>
          <a:noFill/>
          <a:ln>
            <a:noFill/>
          </a:ln>
          <a:effectLst/>
        </p:spPr>
        <p:txBody>
          <a:bodyPr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a:defRPr/>
            </a:pPr>
            <a:r>
              <a:rPr lang="ru-RU" sz="1969" dirty="0">
                <a:solidFill>
                  <a:srgbClr val="808080"/>
                </a:solidFill>
              </a:rPr>
              <a:t>Unit of measure</a:t>
            </a:r>
          </a:p>
        </p:txBody>
      </p:sp>
      <p:sp>
        <p:nvSpPr>
          <p:cNvPr id="13" name="McK 4. Footnote" hidden="1">
            <a:extLst>
              <a:ext uri="{FF2B5EF4-FFF2-40B4-BE49-F238E27FC236}">
                <a16:creationId xmlns="" xmlns:a16="http://schemas.microsoft.com/office/drawing/2014/main" id="{50856520-3F91-4DB2-BD27-9F9EE6990293}"/>
              </a:ext>
            </a:extLst>
          </p:cNvPr>
          <p:cNvSpPr txBox="1">
            <a:spLocks noChangeArrowheads="1"/>
          </p:cNvSpPr>
          <p:nvPr/>
        </p:nvSpPr>
        <p:spPr bwMode="auto">
          <a:xfrm>
            <a:off x="232508" y="6295392"/>
            <a:ext cx="11041184" cy="170496"/>
          </a:xfrm>
          <a:prstGeom prst="rect">
            <a:avLst/>
          </a:prstGeom>
          <a:noFill/>
          <a:ln>
            <a:noFill/>
          </a:ln>
          <a:effectLst/>
        </p:spPr>
        <p:txBody>
          <a:bodyPr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a:defRPr/>
            </a:pPr>
            <a:r>
              <a:rPr lang="ru-RU" sz="1108" dirty="0">
                <a:solidFill>
                  <a:srgbClr val="000000"/>
                </a:solidFill>
                <a:latin typeface="Arial"/>
              </a:rPr>
              <a:t>1 Сноска</a:t>
            </a:r>
          </a:p>
        </p:txBody>
      </p:sp>
      <p:sp>
        <p:nvSpPr>
          <p:cNvPr id="1029" name="McK 5. Source" hidden="1">
            <a:extLst>
              <a:ext uri="{FF2B5EF4-FFF2-40B4-BE49-F238E27FC236}">
                <a16:creationId xmlns="" xmlns:a16="http://schemas.microsoft.com/office/drawing/2014/main" id="{940E93D2-DEC1-4FA8-A3AF-74B3E37929F5}"/>
              </a:ext>
            </a:extLst>
          </p:cNvPr>
          <p:cNvSpPr>
            <a:spLocks noChangeArrowheads="1"/>
          </p:cNvSpPr>
          <p:nvPr/>
        </p:nvSpPr>
        <p:spPr bwMode="auto">
          <a:xfrm>
            <a:off x="232508" y="6549777"/>
            <a:ext cx="11041184" cy="189411"/>
          </a:xfrm>
          <a:prstGeom prst="rect">
            <a:avLst/>
          </a:prstGeom>
          <a:noFill/>
          <a:ln>
            <a:noFill/>
          </a:ln>
        </p:spPr>
        <p:txBody>
          <a:bodyPr lIns="0" tIns="0" rIns="0" bIns="0" anchor="ctr">
            <a:spAutoFit/>
          </a:bodyPr>
          <a:lstStyle>
            <a:lvl1pPr marL="620713" indent="-620713" defTabSz="912813" eaLnBrk="0" hangingPunct="0">
              <a:tabLst>
                <a:tab pos="623888" algn="l"/>
              </a:tabLst>
              <a:defRPr>
                <a:solidFill>
                  <a:schemeClr val="tx1"/>
                </a:solidFill>
                <a:latin typeface="Arial" charset="0"/>
              </a:defRPr>
            </a:lvl1pPr>
            <a:lvl2pPr marL="742950" indent="-285750" defTabSz="912813" eaLnBrk="0" hangingPunct="0">
              <a:tabLst>
                <a:tab pos="623888" algn="l"/>
              </a:tabLst>
              <a:defRPr>
                <a:solidFill>
                  <a:schemeClr val="tx1"/>
                </a:solidFill>
                <a:latin typeface="Arial" charset="0"/>
              </a:defRPr>
            </a:lvl2pPr>
            <a:lvl3pPr marL="1143000" indent="-228600" defTabSz="912813" eaLnBrk="0" hangingPunct="0">
              <a:tabLst>
                <a:tab pos="623888" algn="l"/>
              </a:tabLst>
              <a:defRPr>
                <a:solidFill>
                  <a:schemeClr val="tx1"/>
                </a:solidFill>
                <a:latin typeface="Arial" charset="0"/>
              </a:defRPr>
            </a:lvl3pPr>
            <a:lvl4pPr marL="1600200" indent="-228600" defTabSz="912813" eaLnBrk="0" hangingPunct="0">
              <a:tabLst>
                <a:tab pos="623888" algn="l"/>
              </a:tabLst>
              <a:defRPr>
                <a:solidFill>
                  <a:schemeClr val="tx1"/>
                </a:solidFill>
                <a:latin typeface="Arial" charset="0"/>
              </a:defRPr>
            </a:lvl4pPr>
            <a:lvl5pPr marL="2057400" indent="-228600" defTabSz="912813" eaLnBrk="0" hangingPunct="0">
              <a:tabLst>
                <a:tab pos="623888" algn="l"/>
              </a:tabLst>
              <a:defRPr>
                <a:solidFill>
                  <a:schemeClr val="tx1"/>
                </a:solidFill>
                <a:latin typeface="Arial" charset="0"/>
              </a:defRPr>
            </a:lvl5pPr>
            <a:lvl6pPr marL="2514600" indent="-228600" defTabSz="912813" eaLnBrk="0" fontAlgn="base" hangingPunct="0">
              <a:spcBef>
                <a:spcPct val="0"/>
              </a:spcBef>
              <a:spcAft>
                <a:spcPct val="0"/>
              </a:spcAft>
              <a:tabLst>
                <a:tab pos="623888" algn="l"/>
              </a:tabLst>
              <a:defRPr>
                <a:solidFill>
                  <a:schemeClr val="tx1"/>
                </a:solidFill>
                <a:latin typeface="Arial" charset="0"/>
              </a:defRPr>
            </a:lvl6pPr>
            <a:lvl7pPr marL="2971800" indent="-228600" defTabSz="912813" eaLnBrk="0" fontAlgn="base" hangingPunct="0">
              <a:spcBef>
                <a:spcPct val="0"/>
              </a:spcBef>
              <a:spcAft>
                <a:spcPct val="0"/>
              </a:spcAft>
              <a:tabLst>
                <a:tab pos="623888" algn="l"/>
              </a:tabLst>
              <a:defRPr>
                <a:solidFill>
                  <a:schemeClr val="tx1"/>
                </a:solidFill>
                <a:latin typeface="Arial" charset="0"/>
              </a:defRPr>
            </a:lvl7pPr>
            <a:lvl8pPr marL="3429000" indent="-228600" defTabSz="912813" eaLnBrk="0" fontAlgn="base" hangingPunct="0">
              <a:spcBef>
                <a:spcPct val="0"/>
              </a:spcBef>
              <a:spcAft>
                <a:spcPct val="0"/>
              </a:spcAft>
              <a:tabLst>
                <a:tab pos="623888" algn="l"/>
              </a:tabLst>
              <a:defRPr>
                <a:solidFill>
                  <a:schemeClr val="tx1"/>
                </a:solidFill>
                <a:latin typeface="Arial" charset="0"/>
              </a:defRPr>
            </a:lvl8pPr>
            <a:lvl9pPr marL="3886200" indent="-228600" defTabSz="912813" eaLnBrk="0" fontAlgn="base" hangingPunct="0">
              <a:spcBef>
                <a:spcPct val="0"/>
              </a:spcBef>
              <a:spcAft>
                <a:spcPct val="0"/>
              </a:spcAft>
              <a:tabLst>
                <a:tab pos="623888" algn="l"/>
              </a:tabLst>
              <a:defRPr>
                <a:solidFill>
                  <a:schemeClr val="tx1"/>
                </a:solidFill>
                <a:latin typeface="Arial" charset="0"/>
              </a:defRPr>
            </a:lvl9pPr>
          </a:lstStyle>
          <a:p>
            <a:pPr eaLnBrk="1" hangingPunct="1">
              <a:defRPr/>
            </a:pPr>
            <a:r>
              <a:rPr lang="ru-RU" altLang="ru-RU" sz="1231">
                <a:solidFill>
                  <a:srgbClr val="000000"/>
                </a:solidFill>
              </a:rPr>
              <a:t>Источник:</a:t>
            </a:r>
          </a:p>
        </p:txBody>
      </p:sp>
      <p:grpSp>
        <p:nvGrpSpPr>
          <p:cNvPr id="3078" name="ACET" hidden="1">
            <a:extLst>
              <a:ext uri="{FF2B5EF4-FFF2-40B4-BE49-F238E27FC236}">
                <a16:creationId xmlns="" xmlns:a16="http://schemas.microsoft.com/office/drawing/2014/main" id="{FF7780E1-0D04-4F48-ABDB-E45DB58B1555}"/>
              </a:ext>
            </a:extLst>
          </p:cNvPr>
          <p:cNvGrpSpPr>
            <a:grpSpLocks/>
          </p:cNvGrpSpPr>
          <p:nvPr/>
        </p:nvGrpSpPr>
        <p:grpSpPr bwMode="auto">
          <a:xfrm>
            <a:off x="1975340" y="1277270"/>
            <a:ext cx="5802923" cy="624557"/>
            <a:chOff x="915" y="645"/>
            <a:chExt cx="2686" cy="385"/>
          </a:xfrm>
        </p:grpSpPr>
        <p:cxnSp>
          <p:nvCxnSpPr>
            <p:cNvPr id="3081" name="AutoShape 249">
              <a:extLst>
                <a:ext uri="{FF2B5EF4-FFF2-40B4-BE49-F238E27FC236}">
                  <a16:creationId xmlns="" xmlns:a16="http://schemas.microsoft.com/office/drawing/2014/main" id="{5F9136C2-A53D-4ADE-A4FE-254F273FC0C7}"/>
                </a:ext>
              </a:extLst>
            </p:cNvPr>
            <p:cNvCxnSpPr>
              <a:cxnSpLocks noChangeShapeType="1"/>
              <a:stCxn id="1034" idx="4"/>
              <a:endCxn id="1034" idx="6"/>
            </p:cNvCxnSpPr>
            <p:nvPr/>
          </p:nvCxnSpPr>
          <p:spPr bwMode="auto">
            <a:xfrm>
              <a:off x="915" y="1030"/>
              <a:ext cx="2686" cy="0"/>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sp>
          <p:nvSpPr>
            <p:cNvPr id="1034" name="AutoShape 250">
              <a:extLst>
                <a:ext uri="{FF2B5EF4-FFF2-40B4-BE49-F238E27FC236}">
                  <a16:creationId xmlns="" xmlns:a16="http://schemas.microsoft.com/office/drawing/2014/main" id="{894589DA-AB68-444E-BCD5-D1A693398DB7}"/>
                </a:ext>
              </a:extLst>
            </p:cNvPr>
            <p:cNvSpPr>
              <a:spLocks noChangeArrowheads="1"/>
            </p:cNvSpPr>
            <p:nvPr/>
          </p:nvSpPr>
          <p:spPr bwMode="auto">
            <a:xfrm>
              <a:off x="915" y="645"/>
              <a:ext cx="2686" cy="385"/>
            </a:xfrm>
            <a:prstGeom prst="leftRightArrow">
              <a:avLst>
                <a:gd name="adj1" fmla="val 100000"/>
                <a:gd name="adj2" fmla="val 0"/>
              </a:avLst>
            </a:prstGeom>
            <a:noFill/>
            <a:ln>
              <a:noFill/>
            </a:ln>
          </p:spPr>
          <p:txBody>
            <a:bodyPr lIns="0" tIns="0" rIns="0" bIns="18288" anchor="b">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ru-RU" altLang="ru-RU" sz="1969" b="1">
                  <a:solidFill>
                    <a:srgbClr val="000000"/>
                  </a:solidFill>
                </a:rPr>
                <a:t>Title</a:t>
              </a:r>
            </a:p>
            <a:p>
              <a:pPr eaLnBrk="1" hangingPunct="1">
                <a:defRPr/>
              </a:pPr>
              <a:r>
                <a:rPr lang="ru-RU" altLang="ru-RU" sz="1969">
                  <a:solidFill>
                    <a:srgbClr val="808080"/>
                  </a:solidFill>
                </a:rPr>
                <a:t>Unit of measure</a:t>
              </a:r>
            </a:p>
          </p:txBody>
        </p:sp>
      </p:grpSp>
      <p:pic>
        <p:nvPicPr>
          <p:cNvPr id="3079" name="Picture 2" descr="http://www.ulba.kz/images/site-logo-1.png">
            <a:extLst>
              <a:ext uri="{FF2B5EF4-FFF2-40B4-BE49-F238E27FC236}">
                <a16:creationId xmlns="" xmlns:a16="http://schemas.microsoft.com/office/drawing/2014/main" id="{E5A453DC-606F-47AD-8353-50D23C4B77E2}"/>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1287371" y="112714"/>
            <a:ext cx="707292" cy="592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Picture 2">
            <a:extLst>
              <a:ext uri="{FF2B5EF4-FFF2-40B4-BE49-F238E27FC236}">
                <a16:creationId xmlns="" xmlns:a16="http://schemas.microsoft.com/office/drawing/2014/main" id="{AC4037BE-B45F-421A-9472-8A4C62D18FF5}"/>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66077" y="107951"/>
            <a:ext cx="1100015"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85" r:id="rId1"/>
    <p:sldLayoutId id="2147483886" r:id="rId2"/>
  </p:sldLayoutIdLst>
  <p:hf hdr="0" ftr="0" dt="0"/>
  <p:txStyles>
    <p:titleStyle>
      <a:lvl1pPr algn="l" defTabSz="1123490" rtl="0" eaLnBrk="0" fontAlgn="base" hangingPunct="0">
        <a:spcBef>
          <a:spcPct val="0"/>
        </a:spcBef>
        <a:spcAft>
          <a:spcPct val="0"/>
        </a:spcAft>
        <a:tabLst>
          <a:tab pos="447443" algn="l"/>
        </a:tabLst>
        <a:defRPr sz="2339" b="1">
          <a:solidFill>
            <a:schemeClr val="tx1"/>
          </a:solidFill>
          <a:latin typeface="+mj-lt"/>
          <a:ea typeface="+mj-ea"/>
          <a:cs typeface="+mj-cs"/>
        </a:defRPr>
      </a:lvl1pPr>
      <a:lvl2pPr algn="l" defTabSz="1123490" rtl="0" eaLnBrk="0" fontAlgn="base" hangingPunct="0">
        <a:spcBef>
          <a:spcPct val="0"/>
        </a:spcBef>
        <a:spcAft>
          <a:spcPct val="0"/>
        </a:spcAft>
        <a:tabLst>
          <a:tab pos="447443" algn="l"/>
        </a:tabLst>
        <a:defRPr sz="2339" b="1">
          <a:solidFill>
            <a:schemeClr val="tx1"/>
          </a:solidFill>
          <a:latin typeface="Arial" charset="0"/>
        </a:defRPr>
      </a:lvl2pPr>
      <a:lvl3pPr algn="l" defTabSz="1123490" rtl="0" eaLnBrk="0" fontAlgn="base" hangingPunct="0">
        <a:spcBef>
          <a:spcPct val="0"/>
        </a:spcBef>
        <a:spcAft>
          <a:spcPct val="0"/>
        </a:spcAft>
        <a:tabLst>
          <a:tab pos="447443" algn="l"/>
        </a:tabLst>
        <a:defRPr sz="2339" b="1">
          <a:solidFill>
            <a:schemeClr val="tx1"/>
          </a:solidFill>
          <a:latin typeface="Arial" charset="0"/>
        </a:defRPr>
      </a:lvl3pPr>
      <a:lvl4pPr algn="l" defTabSz="1123490" rtl="0" eaLnBrk="0" fontAlgn="base" hangingPunct="0">
        <a:spcBef>
          <a:spcPct val="0"/>
        </a:spcBef>
        <a:spcAft>
          <a:spcPct val="0"/>
        </a:spcAft>
        <a:tabLst>
          <a:tab pos="447443" algn="l"/>
        </a:tabLst>
        <a:defRPr sz="2339" b="1">
          <a:solidFill>
            <a:schemeClr val="tx1"/>
          </a:solidFill>
          <a:latin typeface="Arial" charset="0"/>
        </a:defRPr>
      </a:lvl4pPr>
      <a:lvl5pPr algn="l" defTabSz="1123490" rtl="0" eaLnBrk="0" fontAlgn="base" hangingPunct="0">
        <a:spcBef>
          <a:spcPct val="0"/>
        </a:spcBef>
        <a:spcAft>
          <a:spcPct val="0"/>
        </a:spcAft>
        <a:tabLst>
          <a:tab pos="447443" algn="l"/>
        </a:tabLst>
        <a:defRPr sz="2339" b="1">
          <a:solidFill>
            <a:schemeClr val="tx1"/>
          </a:solidFill>
          <a:latin typeface="Arial" charset="0"/>
        </a:defRPr>
      </a:lvl5pPr>
      <a:lvl6pPr marL="574145" algn="l" defTabSz="1124368" rtl="0" eaLnBrk="1" fontAlgn="base" hangingPunct="1">
        <a:spcBef>
          <a:spcPct val="0"/>
        </a:spcBef>
        <a:spcAft>
          <a:spcPct val="0"/>
        </a:spcAft>
        <a:defRPr sz="2339" b="1">
          <a:solidFill>
            <a:schemeClr val="tx2"/>
          </a:solidFill>
          <a:latin typeface="Arial" charset="0"/>
        </a:defRPr>
      </a:lvl6pPr>
      <a:lvl7pPr marL="1148290" algn="l" defTabSz="1124368" rtl="0" eaLnBrk="1" fontAlgn="base" hangingPunct="1">
        <a:spcBef>
          <a:spcPct val="0"/>
        </a:spcBef>
        <a:spcAft>
          <a:spcPct val="0"/>
        </a:spcAft>
        <a:defRPr sz="2339" b="1">
          <a:solidFill>
            <a:schemeClr val="tx2"/>
          </a:solidFill>
          <a:latin typeface="Arial" charset="0"/>
        </a:defRPr>
      </a:lvl7pPr>
      <a:lvl8pPr marL="1722434" algn="l" defTabSz="1124368" rtl="0" eaLnBrk="1" fontAlgn="base" hangingPunct="1">
        <a:spcBef>
          <a:spcPct val="0"/>
        </a:spcBef>
        <a:spcAft>
          <a:spcPct val="0"/>
        </a:spcAft>
        <a:defRPr sz="2339" b="1">
          <a:solidFill>
            <a:schemeClr val="tx2"/>
          </a:solidFill>
          <a:latin typeface="Arial" charset="0"/>
        </a:defRPr>
      </a:lvl8pPr>
      <a:lvl9pPr marL="2296580" algn="l" defTabSz="1124368" rtl="0" eaLnBrk="1" fontAlgn="base" hangingPunct="1">
        <a:spcBef>
          <a:spcPct val="0"/>
        </a:spcBef>
        <a:spcAft>
          <a:spcPct val="0"/>
        </a:spcAft>
        <a:defRPr sz="2339" b="1">
          <a:solidFill>
            <a:schemeClr val="tx2"/>
          </a:solidFill>
          <a:latin typeface="Arial" charset="0"/>
        </a:defRPr>
      </a:lvl9pPr>
    </p:titleStyle>
    <p:bodyStyle>
      <a:lvl1pPr algn="l" defTabSz="1123490" rtl="0" eaLnBrk="0" fontAlgn="base" hangingPunct="0">
        <a:spcBef>
          <a:spcPct val="0"/>
        </a:spcBef>
        <a:spcAft>
          <a:spcPct val="0"/>
        </a:spcAft>
        <a:buClr>
          <a:schemeClr val="tx2"/>
        </a:buClr>
        <a:defRPr sz="1969">
          <a:solidFill>
            <a:schemeClr val="tx1"/>
          </a:solidFill>
          <a:latin typeface="+mn-lt"/>
          <a:ea typeface="+mn-ea"/>
          <a:cs typeface="+mn-cs"/>
        </a:defRPr>
      </a:lvl1pPr>
      <a:lvl2pPr marL="242283" indent="-240330" algn="l" defTabSz="1123490" rtl="0" eaLnBrk="0" fontAlgn="base" hangingPunct="0">
        <a:spcBef>
          <a:spcPct val="0"/>
        </a:spcBef>
        <a:spcAft>
          <a:spcPct val="0"/>
        </a:spcAft>
        <a:buClr>
          <a:schemeClr val="tx2"/>
        </a:buClr>
        <a:buSzPct val="125000"/>
        <a:buFont typeface="Arial" panose="020B0604020202020204" pitchFamily="34" charset="0"/>
        <a:buChar char="▪"/>
        <a:defRPr sz="1969">
          <a:solidFill>
            <a:schemeClr val="tx1"/>
          </a:solidFill>
          <a:latin typeface="+mn-lt"/>
        </a:defRPr>
      </a:lvl2pPr>
      <a:lvl3pPr marL="572492" indent="-328254" algn="l" defTabSz="1123490" rtl="0" eaLnBrk="0" fontAlgn="base" hangingPunct="0">
        <a:spcBef>
          <a:spcPct val="0"/>
        </a:spcBef>
        <a:spcAft>
          <a:spcPct val="0"/>
        </a:spcAft>
        <a:buClr>
          <a:schemeClr val="tx2"/>
        </a:buClr>
        <a:buSzPct val="120000"/>
        <a:buFont typeface="Arial" panose="020B0604020202020204" pitchFamily="34" charset="0"/>
        <a:buChar char="–"/>
        <a:defRPr sz="1969">
          <a:solidFill>
            <a:schemeClr val="tx1"/>
          </a:solidFill>
          <a:latin typeface="+mn-lt"/>
        </a:defRPr>
      </a:lvl3pPr>
      <a:lvl4pPr marL="769835" indent="-193436" algn="l" defTabSz="1123490" rtl="0" eaLnBrk="0" fontAlgn="base" hangingPunct="0">
        <a:spcBef>
          <a:spcPct val="0"/>
        </a:spcBef>
        <a:spcAft>
          <a:spcPct val="0"/>
        </a:spcAft>
        <a:buClr>
          <a:schemeClr val="tx2"/>
        </a:buClr>
        <a:buSzPct val="120000"/>
        <a:buFont typeface="Arial" panose="020B0604020202020204" pitchFamily="34" charset="0"/>
        <a:buChar char="▫"/>
        <a:defRPr sz="1969">
          <a:solidFill>
            <a:schemeClr val="tx1"/>
          </a:solidFill>
          <a:latin typeface="+mn-lt"/>
        </a:defRPr>
      </a:lvl4pPr>
      <a:lvl5pPr marL="939824" indent="-162174" algn="l" defTabSz="1123490" rtl="0" eaLnBrk="0" fontAlgn="base" hangingPunct="0">
        <a:spcBef>
          <a:spcPct val="0"/>
        </a:spcBef>
        <a:spcAft>
          <a:spcPct val="0"/>
        </a:spcAft>
        <a:buClr>
          <a:schemeClr val="tx2"/>
        </a:buClr>
        <a:buSzPct val="89000"/>
        <a:buFont typeface="Arial" panose="020B0604020202020204" pitchFamily="34" charset="0"/>
        <a:buChar char="-"/>
        <a:defRPr sz="1969">
          <a:solidFill>
            <a:schemeClr val="tx1"/>
          </a:solidFill>
          <a:latin typeface="+mn-lt"/>
        </a:defRPr>
      </a:lvl5pPr>
      <a:lvl6pPr marL="941598" indent="-163472" algn="l" defTabSz="1124368" rtl="0" eaLnBrk="1" fontAlgn="base" hangingPunct="1">
        <a:spcBef>
          <a:spcPct val="0"/>
        </a:spcBef>
        <a:spcAft>
          <a:spcPct val="0"/>
        </a:spcAft>
        <a:buClr>
          <a:schemeClr val="tx2"/>
        </a:buClr>
        <a:buSzPct val="89000"/>
        <a:buFont typeface="Arial" charset="0"/>
        <a:buChar char="-"/>
        <a:defRPr sz="1969">
          <a:solidFill>
            <a:schemeClr val="tx1"/>
          </a:solidFill>
          <a:latin typeface="+mn-lt"/>
        </a:defRPr>
      </a:lvl6pPr>
      <a:lvl7pPr marL="941598" indent="-163472" algn="l" defTabSz="1124368" rtl="0" eaLnBrk="1" fontAlgn="base" hangingPunct="1">
        <a:spcBef>
          <a:spcPct val="0"/>
        </a:spcBef>
        <a:spcAft>
          <a:spcPct val="0"/>
        </a:spcAft>
        <a:buClr>
          <a:schemeClr val="tx2"/>
        </a:buClr>
        <a:buSzPct val="89000"/>
        <a:buFont typeface="Arial" charset="0"/>
        <a:buChar char="-"/>
        <a:defRPr sz="1969">
          <a:solidFill>
            <a:schemeClr val="tx1"/>
          </a:solidFill>
          <a:latin typeface="+mn-lt"/>
        </a:defRPr>
      </a:lvl7pPr>
      <a:lvl8pPr marL="941598" indent="-163472" algn="l" defTabSz="1124368" rtl="0" eaLnBrk="1" fontAlgn="base" hangingPunct="1">
        <a:spcBef>
          <a:spcPct val="0"/>
        </a:spcBef>
        <a:spcAft>
          <a:spcPct val="0"/>
        </a:spcAft>
        <a:buClr>
          <a:schemeClr val="tx2"/>
        </a:buClr>
        <a:buSzPct val="89000"/>
        <a:buFont typeface="Arial" charset="0"/>
        <a:buChar char="-"/>
        <a:defRPr sz="1969">
          <a:solidFill>
            <a:schemeClr val="tx1"/>
          </a:solidFill>
          <a:latin typeface="+mn-lt"/>
        </a:defRPr>
      </a:lvl8pPr>
      <a:lvl9pPr marL="941598" indent="-163472" algn="l" defTabSz="1124368" rtl="0" eaLnBrk="1" fontAlgn="base" hangingPunct="1">
        <a:spcBef>
          <a:spcPct val="0"/>
        </a:spcBef>
        <a:spcAft>
          <a:spcPct val="0"/>
        </a:spcAft>
        <a:buClr>
          <a:schemeClr val="tx2"/>
        </a:buClr>
        <a:buSzPct val="89000"/>
        <a:buFont typeface="Arial" charset="0"/>
        <a:buChar char="-"/>
        <a:defRPr sz="1969">
          <a:solidFill>
            <a:schemeClr val="tx1"/>
          </a:solidFill>
          <a:latin typeface="+mn-lt"/>
        </a:defRPr>
      </a:lvl9pPr>
    </p:bodyStyle>
    <p:otherStyle>
      <a:defPPr>
        <a:defRPr lang="en-US"/>
      </a:defPPr>
      <a:lvl1pPr marL="0" algn="l" defTabSz="1148290" rtl="0" eaLnBrk="1" latinLnBrk="0" hangingPunct="1">
        <a:defRPr sz="2215" kern="1200">
          <a:solidFill>
            <a:schemeClr val="tx1"/>
          </a:solidFill>
          <a:latin typeface="+mn-lt"/>
          <a:ea typeface="+mn-ea"/>
          <a:cs typeface="+mn-cs"/>
        </a:defRPr>
      </a:lvl1pPr>
      <a:lvl2pPr marL="574145" algn="l" defTabSz="1148290" rtl="0" eaLnBrk="1" latinLnBrk="0" hangingPunct="1">
        <a:defRPr sz="2215" kern="1200">
          <a:solidFill>
            <a:schemeClr val="tx1"/>
          </a:solidFill>
          <a:latin typeface="+mn-lt"/>
          <a:ea typeface="+mn-ea"/>
          <a:cs typeface="+mn-cs"/>
        </a:defRPr>
      </a:lvl2pPr>
      <a:lvl3pPr marL="1148290" algn="l" defTabSz="1148290" rtl="0" eaLnBrk="1" latinLnBrk="0" hangingPunct="1">
        <a:defRPr sz="2215" kern="1200">
          <a:solidFill>
            <a:schemeClr val="tx1"/>
          </a:solidFill>
          <a:latin typeface="+mn-lt"/>
          <a:ea typeface="+mn-ea"/>
          <a:cs typeface="+mn-cs"/>
        </a:defRPr>
      </a:lvl3pPr>
      <a:lvl4pPr marL="1722434" algn="l" defTabSz="1148290" rtl="0" eaLnBrk="1" latinLnBrk="0" hangingPunct="1">
        <a:defRPr sz="2215" kern="1200">
          <a:solidFill>
            <a:schemeClr val="tx1"/>
          </a:solidFill>
          <a:latin typeface="+mn-lt"/>
          <a:ea typeface="+mn-ea"/>
          <a:cs typeface="+mn-cs"/>
        </a:defRPr>
      </a:lvl4pPr>
      <a:lvl5pPr marL="2296580" algn="l" defTabSz="1148290" rtl="0" eaLnBrk="1" latinLnBrk="0" hangingPunct="1">
        <a:defRPr sz="2215" kern="1200">
          <a:solidFill>
            <a:schemeClr val="tx1"/>
          </a:solidFill>
          <a:latin typeface="+mn-lt"/>
          <a:ea typeface="+mn-ea"/>
          <a:cs typeface="+mn-cs"/>
        </a:defRPr>
      </a:lvl5pPr>
      <a:lvl6pPr marL="2870725" algn="l" defTabSz="1148290" rtl="0" eaLnBrk="1" latinLnBrk="0" hangingPunct="1">
        <a:defRPr sz="2215" kern="1200">
          <a:solidFill>
            <a:schemeClr val="tx1"/>
          </a:solidFill>
          <a:latin typeface="+mn-lt"/>
          <a:ea typeface="+mn-ea"/>
          <a:cs typeface="+mn-cs"/>
        </a:defRPr>
      </a:lvl6pPr>
      <a:lvl7pPr marL="3444870" algn="l" defTabSz="1148290" rtl="0" eaLnBrk="1" latinLnBrk="0" hangingPunct="1">
        <a:defRPr sz="2215" kern="1200">
          <a:solidFill>
            <a:schemeClr val="tx1"/>
          </a:solidFill>
          <a:latin typeface="+mn-lt"/>
          <a:ea typeface="+mn-ea"/>
          <a:cs typeface="+mn-cs"/>
        </a:defRPr>
      </a:lvl7pPr>
      <a:lvl8pPr marL="4019015" algn="l" defTabSz="1148290" rtl="0" eaLnBrk="1" latinLnBrk="0" hangingPunct="1">
        <a:defRPr sz="2215" kern="1200">
          <a:solidFill>
            <a:schemeClr val="tx1"/>
          </a:solidFill>
          <a:latin typeface="+mn-lt"/>
          <a:ea typeface="+mn-ea"/>
          <a:cs typeface="+mn-cs"/>
        </a:defRPr>
      </a:lvl8pPr>
      <a:lvl9pPr marL="4593160" algn="l" defTabSz="1148290" rtl="0" eaLnBrk="1" latinLnBrk="0" hangingPunct="1">
        <a:defRPr sz="2215"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5/26/2026</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pic>
        <p:nvPicPr>
          <p:cNvPr id="9" name="Picture 2" descr="http://www.ulba.kz/images/site-logo-1.png">
            <a:extLst>
              <a:ext uri="{FF2B5EF4-FFF2-40B4-BE49-F238E27FC236}">
                <a16:creationId xmlns="" xmlns:a16="http://schemas.microsoft.com/office/drawing/2014/main" id="{40AA0631-09DE-47E1-8754-7F9296845BDD}"/>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1287371" y="112714"/>
            <a:ext cx="707292" cy="592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a:extLst>
              <a:ext uri="{FF2B5EF4-FFF2-40B4-BE49-F238E27FC236}">
                <a16:creationId xmlns="" xmlns:a16="http://schemas.microsoft.com/office/drawing/2014/main" id="{E183BB5E-2675-4612-AE20-7F4396FEE92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66077" y="107951"/>
            <a:ext cx="1100015"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16613722"/>
      </p:ext>
    </p:extLst>
  </p:cSld>
  <p:clrMap bg1="lt1" tx1="dk1" bg2="lt2" tx2="dk2" accent1="accent1" accent2="accent2" accent3="accent3" accent4="accent4" accent5="accent5" accent6="accent6" hlink="hlink" folHlink="folHlink"/>
  <p:sldLayoutIdLst>
    <p:sldLayoutId id="2147483900" r:id="rId1"/>
    <p:sldLayoutId id="2147483901" r:id="rId2"/>
    <p:sldLayoutId id="2147483902" r:id="rId3"/>
    <p:sldLayoutId id="2147483903" r:id="rId4"/>
    <p:sldLayoutId id="2147483904" r:id="rId5"/>
    <p:sldLayoutId id="2147483905" r:id="rId6"/>
    <p:sldLayoutId id="2147483906" r:id="rId7"/>
    <p:sldLayoutId id="2147483907" r:id="rId8"/>
    <p:sldLayoutId id="2147483908" r:id="rId9"/>
    <p:sldLayoutId id="2147483909" r:id="rId10"/>
    <p:sldLayoutId id="2147483910" r:id="rId11"/>
  </p:sldLayoutIdLst>
  <p:hf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18" Type="http://schemas.microsoft.com/office/2007/relationships/diagramDrawing" Target="../diagrams/drawing3.xml"/><Relationship Id="rId3" Type="http://schemas.openxmlformats.org/officeDocument/2006/relationships/image" Target="../media/image6.png"/><Relationship Id="rId7" Type="http://schemas.openxmlformats.org/officeDocument/2006/relationships/diagramColors" Target="../diagrams/colors1.xml"/><Relationship Id="rId12" Type="http://schemas.openxmlformats.org/officeDocument/2006/relationships/diagramColors" Target="../diagrams/colors2.xml"/><Relationship Id="rId17" Type="http://schemas.openxmlformats.org/officeDocument/2006/relationships/diagramColors" Target="../diagrams/colors3.xml"/><Relationship Id="rId2" Type="http://schemas.openxmlformats.org/officeDocument/2006/relationships/image" Target="../media/image5.jpeg"/><Relationship Id="rId16" Type="http://schemas.openxmlformats.org/officeDocument/2006/relationships/diagramQuickStyle" Target="../diagrams/quickStyle3.xml"/><Relationship Id="rId1" Type="http://schemas.openxmlformats.org/officeDocument/2006/relationships/slideLayout" Target="../slideLayouts/slideLayout9.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5" Type="http://schemas.openxmlformats.org/officeDocument/2006/relationships/diagramLayout" Target="../diagrams/layout1.xml"/><Relationship Id="rId15" Type="http://schemas.openxmlformats.org/officeDocument/2006/relationships/diagramLayout" Target="../diagrams/layout3.xml"/><Relationship Id="rId10" Type="http://schemas.openxmlformats.org/officeDocument/2006/relationships/diagramLayout" Target="../diagrams/layout2.xml"/><Relationship Id="rId4" Type="http://schemas.openxmlformats.org/officeDocument/2006/relationships/diagramData" Target="../diagrams/data1.xml"/><Relationship Id="rId9" Type="http://schemas.openxmlformats.org/officeDocument/2006/relationships/diagramData" Target="../diagrams/data2.xml"/><Relationship Id="rId14" Type="http://schemas.openxmlformats.org/officeDocument/2006/relationships/diagramData" Target="../diagrams/data3.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tags" Target="../tags/tag3.xml"/><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jpeg"/><Relationship Id="rId10" Type="http://schemas.openxmlformats.org/officeDocument/2006/relationships/image" Target="../media/image10.png"/><Relationship Id="rId4" Type="http://schemas.openxmlformats.org/officeDocument/2006/relationships/slideLayout" Target="../slideLayouts/slideLayout9.xml"/><Relationship Id="rId9"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4.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 name="Picture 67">
            <a:extLst>
              <a:ext uri="{FF2B5EF4-FFF2-40B4-BE49-F238E27FC236}">
                <a16:creationId xmlns="" xmlns:a16="http://schemas.microsoft.com/office/drawing/2014/main" id="{0357049B-C753-45B3-8231-A751D507887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10950281" y="201839"/>
            <a:ext cx="966312" cy="1002180"/>
          </a:xfrm>
          <a:prstGeom prst="rect">
            <a:avLst/>
          </a:prstGeom>
          <a:noFill/>
          <a:ln w="9525">
            <a:noFill/>
            <a:miter lim="800000"/>
            <a:headEnd/>
            <a:tailEnd/>
          </a:ln>
        </p:spPr>
      </p:pic>
      <p:pic>
        <p:nvPicPr>
          <p:cNvPr id="8" name="Изображение 1" descr="Kazatomprom logo_new.jpg">
            <a:extLst>
              <a:ext uri="{FF2B5EF4-FFF2-40B4-BE49-F238E27FC236}">
                <a16:creationId xmlns="" xmlns:a16="http://schemas.microsoft.com/office/drawing/2014/main" id="{AA585822-B264-4ED5-86A0-783F693BF9A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0242" y="201839"/>
            <a:ext cx="1749853" cy="1050764"/>
          </a:xfrm>
          <a:prstGeom prst="rect">
            <a:avLst/>
          </a:prstGeom>
        </p:spPr>
      </p:pic>
      <p:sp>
        <p:nvSpPr>
          <p:cNvPr id="11" name="Заголовок 1">
            <a:extLst>
              <a:ext uri="{FF2B5EF4-FFF2-40B4-BE49-F238E27FC236}">
                <a16:creationId xmlns="" xmlns:a16="http://schemas.microsoft.com/office/drawing/2014/main" id="{C1D9290E-B14D-41C2-9059-3E10E654A2C1}"/>
              </a:ext>
            </a:extLst>
          </p:cNvPr>
          <p:cNvSpPr txBox="1">
            <a:spLocks/>
          </p:cNvSpPr>
          <p:nvPr/>
        </p:nvSpPr>
        <p:spPr bwMode="auto">
          <a:xfrm>
            <a:off x="853845" y="1760271"/>
            <a:ext cx="10912054" cy="1920550"/>
          </a:xfrm>
          <a:prstGeom prst="rect">
            <a:avLst/>
          </a:prstGeom>
          <a:noFill/>
        </p:spPr>
        <p:txBody>
          <a:bodyPr vert="horz" wrap="square" lIns="91464" tIns="45732" rIns="91464" bIns="45732" numCol="1" rtlCol="0" anchor="b" anchorCtr="0" compatLnSpc="1">
            <a:prstTxWarp prst="textNoShape">
              <a:avLst/>
            </a:prstTxWarp>
            <a:spAutoFit/>
          </a:bodyPr>
          <a:lstStyle>
            <a:lvl1pPr algn="l" rtl="0" eaLnBrk="0" fontAlgn="base" hangingPunct="0">
              <a:lnSpc>
                <a:spcPct val="90000"/>
              </a:lnSpc>
              <a:spcBef>
                <a:spcPct val="0"/>
              </a:spcBef>
              <a:spcAft>
                <a:spcPct val="0"/>
              </a:spcAft>
              <a:defRPr sz="4000" kern="1200" cap="all">
                <a:solidFill>
                  <a:srgbClr val="2A2A2A"/>
                </a:solidFill>
                <a:latin typeface="+mj-lt"/>
                <a:ea typeface="+mj-ea"/>
                <a:cs typeface="+mj-cs"/>
              </a:defRPr>
            </a:lvl1pPr>
            <a:lvl2pPr algn="l" rtl="0" eaLnBrk="0" fontAlgn="base" hangingPunct="0">
              <a:lnSpc>
                <a:spcPct val="90000"/>
              </a:lnSpc>
              <a:spcBef>
                <a:spcPct val="0"/>
              </a:spcBef>
              <a:spcAft>
                <a:spcPct val="0"/>
              </a:spcAft>
              <a:defRPr sz="4000">
                <a:solidFill>
                  <a:srgbClr val="2A2A2A"/>
                </a:solidFill>
                <a:latin typeface="Century Gothic" pitchFamily="34" charset="0"/>
              </a:defRPr>
            </a:lvl2pPr>
            <a:lvl3pPr algn="l" rtl="0" eaLnBrk="0" fontAlgn="base" hangingPunct="0">
              <a:lnSpc>
                <a:spcPct val="90000"/>
              </a:lnSpc>
              <a:spcBef>
                <a:spcPct val="0"/>
              </a:spcBef>
              <a:spcAft>
                <a:spcPct val="0"/>
              </a:spcAft>
              <a:defRPr sz="4000">
                <a:solidFill>
                  <a:srgbClr val="2A2A2A"/>
                </a:solidFill>
                <a:latin typeface="Century Gothic" pitchFamily="34" charset="0"/>
              </a:defRPr>
            </a:lvl3pPr>
            <a:lvl4pPr algn="l" rtl="0" eaLnBrk="0" fontAlgn="base" hangingPunct="0">
              <a:lnSpc>
                <a:spcPct val="90000"/>
              </a:lnSpc>
              <a:spcBef>
                <a:spcPct val="0"/>
              </a:spcBef>
              <a:spcAft>
                <a:spcPct val="0"/>
              </a:spcAft>
              <a:defRPr sz="4000">
                <a:solidFill>
                  <a:srgbClr val="2A2A2A"/>
                </a:solidFill>
                <a:latin typeface="Century Gothic" pitchFamily="34" charset="0"/>
              </a:defRPr>
            </a:lvl4pPr>
            <a:lvl5pPr algn="l" rtl="0" eaLnBrk="0" fontAlgn="base" hangingPunct="0">
              <a:lnSpc>
                <a:spcPct val="90000"/>
              </a:lnSpc>
              <a:spcBef>
                <a:spcPct val="0"/>
              </a:spcBef>
              <a:spcAft>
                <a:spcPct val="0"/>
              </a:spcAft>
              <a:defRPr sz="4000">
                <a:solidFill>
                  <a:srgbClr val="2A2A2A"/>
                </a:solidFill>
                <a:latin typeface="Century Gothic" pitchFamily="34" charset="0"/>
              </a:defRPr>
            </a:lvl5pPr>
            <a:lvl6pPr marL="457200" algn="l" rtl="0" fontAlgn="base">
              <a:lnSpc>
                <a:spcPct val="90000"/>
              </a:lnSpc>
              <a:spcBef>
                <a:spcPct val="0"/>
              </a:spcBef>
              <a:spcAft>
                <a:spcPct val="0"/>
              </a:spcAft>
              <a:defRPr sz="4000">
                <a:solidFill>
                  <a:srgbClr val="2A2A2A"/>
                </a:solidFill>
                <a:latin typeface="Century Gothic" pitchFamily="34" charset="0"/>
              </a:defRPr>
            </a:lvl6pPr>
            <a:lvl7pPr marL="914400" algn="l" rtl="0" fontAlgn="base">
              <a:lnSpc>
                <a:spcPct val="90000"/>
              </a:lnSpc>
              <a:spcBef>
                <a:spcPct val="0"/>
              </a:spcBef>
              <a:spcAft>
                <a:spcPct val="0"/>
              </a:spcAft>
              <a:defRPr sz="4000">
                <a:solidFill>
                  <a:srgbClr val="2A2A2A"/>
                </a:solidFill>
                <a:latin typeface="Century Gothic" pitchFamily="34" charset="0"/>
              </a:defRPr>
            </a:lvl7pPr>
            <a:lvl8pPr marL="1371600" algn="l" rtl="0" fontAlgn="base">
              <a:lnSpc>
                <a:spcPct val="90000"/>
              </a:lnSpc>
              <a:spcBef>
                <a:spcPct val="0"/>
              </a:spcBef>
              <a:spcAft>
                <a:spcPct val="0"/>
              </a:spcAft>
              <a:defRPr sz="4000">
                <a:solidFill>
                  <a:srgbClr val="2A2A2A"/>
                </a:solidFill>
                <a:latin typeface="Century Gothic" pitchFamily="34" charset="0"/>
              </a:defRPr>
            </a:lvl8pPr>
            <a:lvl9pPr marL="1828800" algn="l" rtl="0" fontAlgn="base">
              <a:lnSpc>
                <a:spcPct val="90000"/>
              </a:lnSpc>
              <a:spcBef>
                <a:spcPct val="0"/>
              </a:spcBef>
              <a:spcAft>
                <a:spcPct val="0"/>
              </a:spcAft>
              <a:defRPr sz="4000">
                <a:solidFill>
                  <a:srgbClr val="2A2A2A"/>
                </a:solidFill>
                <a:latin typeface="Century Gothic" pitchFamily="34" charset="0"/>
              </a:defRPr>
            </a:lvl9pPr>
          </a:lstStyle>
          <a:p>
            <a:pPr algn="ctr" eaLnBrk="1" hangingPunct="1"/>
            <a:r>
              <a:rPr lang="ru-RU" sz="4400" b="1" cap="none" dirty="0" smtClean="0">
                <a:solidFill>
                  <a:srgbClr val="002060"/>
                </a:solidFill>
                <a:latin typeface="Arial" panose="020B0604020202020204" pitchFamily="34" charset="0"/>
                <a:cs typeface="Arial" panose="020B0604020202020204" pitchFamily="34" charset="0"/>
              </a:rPr>
              <a:t>«ҮЛБІ МЕТАЛЛУРГИЯЛЫҚ ЗАУЫТЫ» </a:t>
            </a:r>
            <a:r>
              <a:rPr lang="ru-RU" sz="4400" b="1" cap="none" dirty="0">
                <a:solidFill>
                  <a:srgbClr val="002060"/>
                </a:solidFill>
                <a:latin typeface="Arial" panose="020B0604020202020204" pitchFamily="34" charset="0"/>
                <a:cs typeface="Arial" panose="020B0604020202020204" pitchFamily="34" charset="0"/>
              </a:rPr>
              <a:t>АКЦИОНЕРЛІК ҚОҒАМЫНЫҢ </a:t>
            </a:r>
            <a:endParaRPr lang="ru-RU" sz="4400" b="1" cap="none" dirty="0" smtClean="0">
              <a:solidFill>
                <a:srgbClr val="002060"/>
              </a:solidFill>
              <a:latin typeface="Arial" panose="020B0604020202020204" pitchFamily="34" charset="0"/>
              <a:cs typeface="Arial" panose="020B0604020202020204" pitchFamily="34" charset="0"/>
            </a:endParaRPr>
          </a:p>
          <a:p>
            <a:pPr algn="ctr" eaLnBrk="1" hangingPunct="1"/>
            <a:r>
              <a:rPr lang="ru-RU" sz="4400" b="1" cap="none" dirty="0" smtClean="0">
                <a:solidFill>
                  <a:srgbClr val="002060"/>
                </a:solidFill>
                <a:latin typeface="Arial" panose="020B0604020202020204" pitchFamily="34" charset="0"/>
                <a:cs typeface="Arial" panose="020B0604020202020204" pitchFamily="34" charset="0"/>
              </a:rPr>
              <a:t>ДАМУ </a:t>
            </a:r>
            <a:r>
              <a:rPr lang="ru-RU" sz="4400" b="1" cap="none" dirty="0">
                <a:solidFill>
                  <a:srgbClr val="002060"/>
                </a:solidFill>
                <a:latin typeface="Arial" panose="020B0604020202020204" pitchFamily="34" charset="0"/>
                <a:cs typeface="Arial" panose="020B0604020202020204" pitchFamily="34" charset="0"/>
              </a:rPr>
              <a:t>СТРАТЕГИЯСЫ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Группа 2">
            <a:extLst>
              <a:ext uri="{FF2B5EF4-FFF2-40B4-BE49-F238E27FC236}">
                <a16:creationId xmlns="" xmlns:a16="http://schemas.microsoft.com/office/drawing/2014/main" id="{744A782F-51A1-54A7-FDE1-4A330F10D8DA}"/>
              </a:ext>
            </a:extLst>
          </p:cNvPr>
          <p:cNvGrpSpPr/>
          <p:nvPr/>
        </p:nvGrpSpPr>
        <p:grpSpPr>
          <a:xfrm>
            <a:off x="-3175" y="106755"/>
            <a:ext cx="12192000" cy="832053"/>
            <a:chOff x="-3175" y="106755"/>
            <a:chExt cx="12192000" cy="832053"/>
          </a:xfrm>
        </p:grpSpPr>
        <p:sp>
          <p:nvSpPr>
            <p:cNvPr id="39" name="AutoShape 17">
              <a:extLst>
                <a:ext uri="{FF2B5EF4-FFF2-40B4-BE49-F238E27FC236}">
                  <a16:creationId xmlns="" xmlns:a16="http://schemas.microsoft.com/office/drawing/2014/main" id="{B65C502E-D158-43DF-8CE5-C3476668B807}"/>
                </a:ext>
              </a:extLst>
            </p:cNvPr>
            <p:cNvSpPr>
              <a:spLocks noChangeArrowheads="1"/>
            </p:cNvSpPr>
            <p:nvPr/>
          </p:nvSpPr>
          <p:spPr bwMode="auto">
            <a:xfrm>
              <a:off x="1621766" y="167639"/>
              <a:ext cx="9396445" cy="710288"/>
            </a:xfrm>
            <a:prstGeom prst="parallelogram">
              <a:avLst>
                <a:gd name="adj" fmla="val 28625"/>
              </a:avLst>
            </a:prstGeom>
            <a:solidFill>
              <a:srgbClr val="002060"/>
            </a:soli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b="1" dirty="0">
                <a:solidFill>
                  <a:srgbClr val="FFFFFF"/>
                </a:solidFill>
                <a:latin typeface="Times New Roman" panose="02020603050405020304" pitchFamily="18" charset="0"/>
              </a:endParaRPr>
            </a:p>
            <a:p>
              <a:pPr eaLnBrk="1" hangingPunct="1"/>
              <a:endParaRPr lang="ru-RU" altLang="ru-RU" dirty="0"/>
            </a:p>
          </p:txBody>
        </p:sp>
        <p:sp>
          <p:nvSpPr>
            <p:cNvPr id="14" name="TextBox 6">
              <a:extLst>
                <a:ext uri="{FF2B5EF4-FFF2-40B4-BE49-F238E27FC236}">
                  <a16:creationId xmlns="" xmlns:a16="http://schemas.microsoft.com/office/drawing/2014/main" id="{2652CE84-1D48-4075-A8D1-1B22187D6A7C}"/>
                </a:ext>
              </a:extLst>
            </p:cNvPr>
            <p:cNvSpPr txBox="1">
              <a:spLocks noChangeArrowheads="1"/>
            </p:cNvSpPr>
            <p:nvPr/>
          </p:nvSpPr>
          <p:spPr bwMode="auto">
            <a:xfrm>
              <a:off x="-3175" y="287173"/>
              <a:ext cx="12192000" cy="471219"/>
            </a:xfrm>
            <a:prstGeom prst="rect">
              <a:avLst/>
            </a:prstGeom>
            <a:noFill/>
            <a:ln w="9525">
              <a:noFill/>
              <a:miter lim="800000"/>
              <a:headEnd/>
              <a:tailEnd/>
            </a:ln>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ru-RU" sz="2462" b="1" dirty="0" smtClean="0">
                  <a:solidFill>
                    <a:schemeClr val="bg1"/>
                  </a:solidFill>
                  <a:latin typeface="Arial" panose="020B0604020202020204" pitchFamily="34" charset="0"/>
                  <a:cs typeface="Arial" panose="020B0604020202020204" pitchFamily="34" charset="0"/>
                </a:rPr>
                <a:t>«</a:t>
              </a:r>
              <a:r>
                <a:rPr lang="ru-RU" sz="2462" b="1" dirty="0" smtClean="0">
                  <a:solidFill>
                    <a:schemeClr val="bg1"/>
                  </a:solidFill>
                  <a:latin typeface="Arial" panose="020B0604020202020204" pitchFamily="34" charset="0"/>
                  <a:cs typeface="Arial" panose="020B0604020202020204" pitchFamily="34" charset="0"/>
                </a:rPr>
                <a:t>ҮМЗ» АҚ ТАРИХЫ</a:t>
              </a:r>
              <a:endParaRPr lang="ru-RU" sz="2462" b="1" dirty="0">
                <a:solidFill>
                  <a:schemeClr val="bg1"/>
                </a:solidFill>
                <a:latin typeface="Arial" panose="020B0604020202020204" pitchFamily="34" charset="0"/>
                <a:cs typeface="Arial" panose="020B0604020202020204" pitchFamily="34" charset="0"/>
              </a:endParaRPr>
            </a:p>
          </p:txBody>
        </p:sp>
        <p:pic>
          <p:nvPicPr>
            <p:cNvPr id="54" name="Picture 67">
              <a:extLst>
                <a:ext uri="{FF2B5EF4-FFF2-40B4-BE49-F238E27FC236}">
                  <a16:creationId xmlns="" xmlns:a16="http://schemas.microsoft.com/office/drawing/2014/main" id="{0357049B-C753-45B3-8231-A751D507887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11153488" y="167639"/>
              <a:ext cx="684867" cy="710288"/>
            </a:xfrm>
            <a:prstGeom prst="rect">
              <a:avLst/>
            </a:prstGeom>
            <a:noFill/>
            <a:ln w="9525">
              <a:noFill/>
              <a:miter lim="800000"/>
              <a:headEnd/>
              <a:tailEnd/>
            </a:ln>
          </p:spPr>
        </p:pic>
        <p:pic>
          <p:nvPicPr>
            <p:cNvPr id="37" name="Изображение 1" descr="Kazatomprom logo_new.jpg">
              <a:extLst>
                <a:ext uri="{FF2B5EF4-FFF2-40B4-BE49-F238E27FC236}">
                  <a16:creationId xmlns="" xmlns:a16="http://schemas.microsoft.com/office/drawing/2014/main" id="{82F386F6-8A20-4B53-AEEC-44188C05875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9218" y="106755"/>
              <a:ext cx="1385630" cy="832053"/>
            </a:xfrm>
            <a:prstGeom prst="rect">
              <a:avLst/>
            </a:prstGeom>
          </p:spPr>
        </p:pic>
      </p:grpSp>
      <p:graphicFrame>
        <p:nvGraphicFramePr>
          <p:cNvPr id="2" name="Схема 1">
            <a:extLst>
              <a:ext uri="{FF2B5EF4-FFF2-40B4-BE49-F238E27FC236}">
                <a16:creationId xmlns="" xmlns:a16="http://schemas.microsoft.com/office/drawing/2014/main" id="{DC151FA7-8779-FDDF-C911-BB572BF1005E}"/>
              </a:ext>
            </a:extLst>
          </p:cNvPr>
          <p:cNvGraphicFramePr/>
          <p:nvPr>
            <p:extLst>
              <p:ext uri="{D42A27DB-BD31-4B8C-83A1-F6EECF244321}">
                <p14:modId xmlns:p14="http://schemas.microsoft.com/office/powerpoint/2010/main" val="1057740133"/>
              </p:ext>
            </p:extLst>
          </p:nvPr>
        </p:nvGraphicFramePr>
        <p:xfrm>
          <a:off x="187710" y="638057"/>
          <a:ext cx="11377264" cy="243829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4" name="Схема 3">
            <a:extLst>
              <a:ext uri="{FF2B5EF4-FFF2-40B4-BE49-F238E27FC236}">
                <a16:creationId xmlns="" xmlns:a16="http://schemas.microsoft.com/office/drawing/2014/main" id="{E2D15233-A883-A5AC-2F30-BD7BF088B5C0}"/>
              </a:ext>
            </a:extLst>
          </p:cNvPr>
          <p:cNvGraphicFramePr/>
          <p:nvPr>
            <p:extLst>
              <p:ext uri="{D42A27DB-BD31-4B8C-83A1-F6EECF244321}">
                <p14:modId xmlns:p14="http://schemas.microsoft.com/office/powerpoint/2010/main" val="3567241884"/>
              </p:ext>
            </p:extLst>
          </p:nvPr>
        </p:nvGraphicFramePr>
        <p:xfrm>
          <a:off x="214840" y="2494929"/>
          <a:ext cx="11377264" cy="2438292"/>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19" name="TextBox 18">
            <a:extLst>
              <a:ext uri="{FF2B5EF4-FFF2-40B4-BE49-F238E27FC236}">
                <a16:creationId xmlns="" xmlns:a16="http://schemas.microsoft.com/office/drawing/2014/main" id="{07025D3C-7404-52D3-F519-529227B35BBE}"/>
              </a:ext>
            </a:extLst>
          </p:cNvPr>
          <p:cNvSpPr txBox="1"/>
          <p:nvPr/>
        </p:nvSpPr>
        <p:spPr>
          <a:xfrm>
            <a:off x="11592104" y="6550223"/>
            <a:ext cx="596721" cy="307777"/>
          </a:xfrm>
          <a:prstGeom prst="rect">
            <a:avLst/>
          </a:prstGeom>
          <a:noFill/>
        </p:spPr>
        <p:txBody>
          <a:bodyPr wrap="square" rtlCol="0">
            <a:spAutoFit/>
          </a:bodyPr>
          <a:lstStyle/>
          <a:p>
            <a:pPr algn="r" fontAlgn="auto">
              <a:spcBef>
                <a:spcPts val="0"/>
              </a:spcBef>
              <a:spcAft>
                <a:spcPts val="0"/>
              </a:spcAft>
            </a:pPr>
            <a:r>
              <a:rPr lang="ru-RU" sz="1400" dirty="0">
                <a:solidFill>
                  <a:prstClr val="white">
                    <a:lumMod val="50000"/>
                  </a:prstClr>
                </a:solidFill>
                <a:latin typeface="Century Gothic"/>
              </a:rPr>
              <a:t>2</a:t>
            </a:r>
          </a:p>
        </p:txBody>
      </p:sp>
      <p:graphicFrame>
        <p:nvGraphicFramePr>
          <p:cNvPr id="20" name="Схема 19">
            <a:extLst>
              <a:ext uri="{FF2B5EF4-FFF2-40B4-BE49-F238E27FC236}">
                <a16:creationId xmlns="" xmlns:a16="http://schemas.microsoft.com/office/drawing/2014/main" id="{D4CFB5D2-CB1F-A696-30F2-171E7165D359}"/>
              </a:ext>
            </a:extLst>
          </p:cNvPr>
          <p:cNvGraphicFramePr/>
          <p:nvPr>
            <p:extLst>
              <p:ext uri="{D42A27DB-BD31-4B8C-83A1-F6EECF244321}">
                <p14:modId xmlns:p14="http://schemas.microsoft.com/office/powerpoint/2010/main" val="1683716399"/>
              </p:ext>
            </p:extLst>
          </p:nvPr>
        </p:nvGraphicFramePr>
        <p:xfrm>
          <a:off x="214840" y="4359529"/>
          <a:ext cx="7523270" cy="2438292"/>
        </p:xfrm>
        <a:graphic>
          <a:graphicData uri="http://schemas.openxmlformats.org/drawingml/2006/diagram">
            <dgm:relIds xmlns:dgm="http://schemas.openxmlformats.org/drawingml/2006/diagram" xmlns:r="http://schemas.openxmlformats.org/officeDocument/2006/relationships" r:dm="rId14" r:lo="rId15" r:qs="rId16" r:cs="rId17"/>
          </a:graphicData>
        </a:graphic>
      </p:graphicFrame>
    </p:spTree>
    <p:extLst>
      <p:ext uri="{BB962C8B-B14F-4D97-AF65-F5344CB8AC3E}">
        <p14:creationId xmlns:p14="http://schemas.microsoft.com/office/powerpoint/2010/main" val="227010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Группа 2">
            <a:extLst>
              <a:ext uri="{FF2B5EF4-FFF2-40B4-BE49-F238E27FC236}">
                <a16:creationId xmlns="" xmlns:a16="http://schemas.microsoft.com/office/drawing/2014/main" id="{744A782F-51A1-54A7-FDE1-4A330F10D8DA}"/>
              </a:ext>
            </a:extLst>
          </p:cNvPr>
          <p:cNvGrpSpPr/>
          <p:nvPr/>
        </p:nvGrpSpPr>
        <p:grpSpPr>
          <a:xfrm>
            <a:off x="90616" y="106755"/>
            <a:ext cx="12192000" cy="832053"/>
            <a:chOff x="90616" y="106755"/>
            <a:chExt cx="12192000" cy="832053"/>
          </a:xfrm>
        </p:grpSpPr>
        <p:sp>
          <p:nvSpPr>
            <p:cNvPr id="39" name="AutoShape 17">
              <a:extLst>
                <a:ext uri="{FF2B5EF4-FFF2-40B4-BE49-F238E27FC236}">
                  <a16:creationId xmlns="" xmlns:a16="http://schemas.microsoft.com/office/drawing/2014/main" id="{B65C502E-D158-43DF-8CE5-C3476668B807}"/>
                </a:ext>
              </a:extLst>
            </p:cNvPr>
            <p:cNvSpPr>
              <a:spLocks noChangeArrowheads="1"/>
            </p:cNvSpPr>
            <p:nvPr/>
          </p:nvSpPr>
          <p:spPr bwMode="auto">
            <a:xfrm>
              <a:off x="1621766" y="167639"/>
              <a:ext cx="9396445" cy="710288"/>
            </a:xfrm>
            <a:prstGeom prst="parallelogram">
              <a:avLst>
                <a:gd name="adj" fmla="val 28625"/>
              </a:avLst>
            </a:prstGeom>
            <a:solidFill>
              <a:srgbClr val="002060"/>
            </a:soli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b="1" dirty="0">
                <a:solidFill>
                  <a:srgbClr val="FFFFFF"/>
                </a:solidFill>
                <a:latin typeface="Times New Roman" panose="02020603050405020304" pitchFamily="18" charset="0"/>
              </a:endParaRPr>
            </a:p>
            <a:p>
              <a:pPr eaLnBrk="1" hangingPunct="1"/>
              <a:endParaRPr lang="ru-RU" altLang="ru-RU" dirty="0"/>
            </a:p>
          </p:txBody>
        </p:sp>
        <p:sp>
          <p:nvSpPr>
            <p:cNvPr id="14" name="TextBox 6">
              <a:extLst>
                <a:ext uri="{FF2B5EF4-FFF2-40B4-BE49-F238E27FC236}">
                  <a16:creationId xmlns="" xmlns:a16="http://schemas.microsoft.com/office/drawing/2014/main" id="{2652CE84-1D48-4075-A8D1-1B22187D6A7C}"/>
                </a:ext>
              </a:extLst>
            </p:cNvPr>
            <p:cNvSpPr txBox="1">
              <a:spLocks noChangeArrowheads="1"/>
            </p:cNvSpPr>
            <p:nvPr/>
          </p:nvSpPr>
          <p:spPr bwMode="auto">
            <a:xfrm>
              <a:off x="90616" y="307339"/>
              <a:ext cx="12192000" cy="430887"/>
            </a:xfrm>
            <a:prstGeom prst="rect">
              <a:avLst/>
            </a:prstGeom>
            <a:noFill/>
            <a:ln w="9525">
              <a:noFill/>
              <a:miter lim="800000"/>
              <a:headEnd/>
              <a:tailEnd/>
            </a:ln>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ru-RU" sz="2200" b="1" dirty="0">
                  <a:solidFill>
                    <a:schemeClr val="bg1"/>
                  </a:solidFill>
                  <a:latin typeface="Arial" panose="020B0604020202020204" pitchFamily="34" charset="0"/>
                  <a:cs typeface="Arial" panose="020B0604020202020204" pitchFamily="34" charset="0"/>
                </a:rPr>
                <a:t> </a:t>
              </a:r>
              <a:r>
                <a:rPr lang="ru-RU" sz="2200" b="1" dirty="0" smtClean="0">
                  <a:solidFill>
                    <a:schemeClr val="bg1"/>
                  </a:solidFill>
                  <a:latin typeface="Arial" panose="020B0604020202020204" pitchFamily="34" charset="0"/>
                  <a:cs typeface="Arial" panose="020B0604020202020204" pitchFamily="34" charset="0"/>
                </a:rPr>
                <a:t>«</a:t>
              </a:r>
              <a:r>
                <a:rPr lang="kk-KZ" sz="2200" b="1" noProof="1" smtClean="0">
                  <a:solidFill>
                    <a:schemeClr val="bg1"/>
                  </a:solidFill>
                  <a:latin typeface="Arial" panose="020B0604020202020204" pitchFamily="34" charset="0"/>
                  <a:cs typeface="Arial" panose="020B0604020202020204" pitchFamily="34" charset="0"/>
                </a:rPr>
                <a:t>ҮМЗ» </a:t>
              </a:r>
              <a:r>
                <a:rPr lang="kk-KZ" sz="2200" b="1" noProof="1" smtClean="0">
                  <a:solidFill>
                    <a:schemeClr val="bg1"/>
                  </a:solidFill>
                  <a:latin typeface="Arial" panose="020B0604020202020204" pitchFamily="34" charset="0"/>
                  <a:cs typeface="Arial" panose="020B0604020202020204" pitchFamily="34" charset="0"/>
                </a:rPr>
                <a:t>АҚ-ның 2025-2034 жылдарға арналған даму стратегиялары</a:t>
              </a:r>
              <a:endParaRPr lang="kk-KZ" sz="2200" b="1" noProof="1">
                <a:solidFill>
                  <a:schemeClr val="bg1"/>
                </a:solidFill>
                <a:latin typeface="Arial" panose="020B0604020202020204" pitchFamily="34" charset="0"/>
                <a:cs typeface="Arial" panose="020B0604020202020204" pitchFamily="34" charset="0"/>
              </a:endParaRPr>
            </a:p>
          </p:txBody>
        </p:sp>
        <p:pic>
          <p:nvPicPr>
            <p:cNvPr id="54" name="Picture 67">
              <a:extLst>
                <a:ext uri="{FF2B5EF4-FFF2-40B4-BE49-F238E27FC236}">
                  <a16:creationId xmlns="" xmlns:a16="http://schemas.microsoft.com/office/drawing/2014/main" id="{0357049B-C753-45B3-8231-A751D507887C}"/>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11153488" y="167639"/>
              <a:ext cx="684867" cy="710288"/>
            </a:xfrm>
            <a:prstGeom prst="rect">
              <a:avLst/>
            </a:prstGeom>
            <a:noFill/>
            <a:ln w="9525">
              <a:noFill/>
              <a:miter lim="800000"/>
              <a:headEnd/>
              <a:tailEnd/>
            </a:ln>
          </p:spPr>
        </p:pic>
        <p:pic>
          <p:nvPicPr>
            <p:cNvPr id="37" name="Изображение 1" descr="Kazatomprom logo_new.jpg">
              <a:extLst>
                <a:ext uri="{FF2B5EF4-FFF2-40B4-BE49-F238E27FC236}">
                  <a16:creationId xmlns="" xmlns:a16="http://schemas.microsoft.com/office/drawing/2014/main" id="{82F386F6-8A20-4B53-AEEC-44188C05875B}"/>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9218" y="106755"/>
              <a:ext cx="1385630" cy="832053"/>
            </a:xfrm>
            <a:prstGeom prst="rect">
              <a:avLst/>
            </a:prstGeom>
          </p:spPr>
        </p:pic>
      </p:grpSp>
      <p:sp>
        <p:nvSpPr>
          <p:cNvPr id="19" name="TextBox 18">
            <a:extLst>
              <a:ext uri="{FF2B5EF4-FFF2-40B4-BE49-F238E27FC236}">
                <a16:creationId xmlns="" xmlns:a16="http://schemas.microsoft.com/office/drawing/2014/main" id="{07025D3C-7404-52D3-F519-529227B35BBE}"/>
              </a:ext>
            </a:extLst>
          </p:cNvPr>
          <p:cNvSpPr txBox="1"/>
          <p:nvPr/>
        </p:nvSpPr>
        <p:spPr>
          <a:xfrm>
            <a:off x="11592104" y="6550223"/>
            <a:ext cx="596721" cy="307777"/>
          </a:xfrm>
          <a:prstGeom prst="rect">
            <a:avLst/>
          </a:prstGeom>
          <a:noFill/>
        </p:spPr>
        <p:txBody>
          <a:bodyPr wrap="square" rtlCol="0">
            <a:spAutoFit/>
          </a:bodyPr>
          <a:lstStyle/>
          <a:p>
            <a:pPr algn="r" fontAlgn="auto">
              <a:spcBef>
                <a:spcPts val="0"/>
              </a:spcBef>
              <a:spcAft>
                <a:spcPts val="0"/>
              </a:spcAft>
            </a:pPr>
            <a:r>
              <a:rPr lang="ru-RU" sz="1400" dirty="0">
                <a:solidFill>
                  <a:prstClr val="white">
                    <a:lumMod val="50000"/>
                  </a:prstClr>
                </a:solidFill>
                <a:latin typeface="Century Gothic"/>
              </a:rPr>
              <a:t>2</a:t>
            </a:r>
          </a:p>
        </p:txBody>
      </p:sp>
      <p:grpSp>
        <p:nvGrpSpPr>
          <p:cNvPr id="17" name="Группа 16"/>
          <p:cNvGrpSpPr/>
          <p:nvPr/>
        </p:nvGrpSpPr>
        <p:grpSpPr>
          <a:xfrm>
            <a:off x="726694" y="1058342"/>
            <a:ext cx="3677505" cy="1489335"/>
            <a:chOff x="309361" y="744421"/>
            <a:chExt cx="3479025" cy="1489335"/>
          </a:xfrm>
        </p:grpSpPr>
        <p:sp>
          <p:nvSpPr>
            <p:cNvPr id="18" name="TextBox 17">
              <a:extLst>
                <a:ext uri="{FF2B5EF4-FFF2-40B4-BE49-F238E27FC236}">
                  <a16:creationId xmlns="" xmlns:a16="http://schemas.microsoft.com/office/drawing/2014/main" id="{06D003DD-A49D-DD44-2394-9B9716D035F7}"/>
                </a:ext>
              </a:extLst>
            </p:cNvPr>
            <p:cNvSpPr txBox="1"/>
            <p:nvPr/>
          </p:nvSpPr>
          <p:spPr>
            <a:xfrm>
              <a:off x="309361" y="1402759"/>
              <a:ext cx="3479025" cy="830997"/>
            </a:xfrm>
            <a:prstGeom prst="rect">
              <a:avLst/>
            </a:prstGeom>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182880" lvl="1" indent="-182880">
                <a:lnSpc>
                  <a:spcPct val="100000"/>
                </a:lnSpc>
                <a:spcBef>
                  <a:spcPts val="0"/>
                </a:spcBef>
                <a:spcAft>
                  <a:spcPts val="300"/>
                </a:spcAft>
                <a:buClr>
                  <a:schemeClr val="accent1"/>
                </a:buClr>
                <a:buSzPct val="100000"/>
                <a:buFont typeface="Wingdings" panose="05000000000000000000" pitchFamily="2" charset="2"/>
                <a:buChar char=""/>
                <a:defRPr lang="en-US" sz="1600" dirty="0"/>
              </a:lvl2pPr>
              <a:lvl3pPr marL="365760" lvl="2" indent="-182880">
                <a:lnSpc>
                  <a:spcPct val="100000"/>
                </a:lnSpc>
                <a:spcBef>
                  <a:spcPts val="0"/>
                </a:spcBef>
                <a:spcAft>
                  <a:spcPts val="300"/>
                </a:spcAft>
                <a:buClr>
                  <a:schemeClr val="accent1"/>
                </a:buClr>
                <a:buSzPct val="100000"/>
                <a:buFont typeface="Arial" panose="020B0604020202020204" pitchFamily="34" charset="0"/>
                <a:buChar char="‒"/>
                <a:defRPr lang="en-US" sz="1600" dirty="0"/>
              </a:lvl3pPr>
              <a:lvl4pPr marL="548640" lvl="3" indent="-182880">
                <a:lnSpc>
                  <a:spcPct val="100000"/>
                </a:lnSpc>
                <a:spcBef>
                  <a:spcPts val="0"/>
                </a:spcBef>
                <a:spcAft>
                  <a:spcPts val="300"/>
                </a:spcAft>
                <a:buClr>
                  <a:schemeClr val="accent1"/>
                </a:buClr>
                <a:buSzPct val="100000"/>
                <a:buFont typeface="Arial" panose="020B0604020202020204" pitchFamily="34" charset="0"/>
                <a:buChar char="•"/>
                <a:defRPr lang="en-US" sz="1600" dirty="0"/>
              </a:lvl4pPr>
              <a:lvl5pPr marL="731520" lvl="4" indent="-182880">
                <a:lnSpc>
                  <a:spcPct val="100000"/>
                </a:lnSpc>
                <a:spcBef>
                  <a:spcPts val="0"/>
                </a:spcBef>
                <a:spcAft>
                  <a:spcPts val="300"/>
                </a:spcAft>
                <a:buClr>
                  <a:schemeClr val="accent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lgn="just">
                <a:buNone/>
              </a:pPr>
              <a:r>
                <a:rPr lang="kk-KZ" sz="1800" noProof="1" smtClean="0">
                  <a:solidFill>
                    <a:srgbClr val="002060"/>
                  </a:solidFill>
                </a:rPr>
                <a:t>Өнеркәсіптің әлемдік салаларын жоғары технологиялық өніммен қамтамасыз ету</a:t>
              </a:r>
              <a:endParaRPr lang="kk-KZ" sz="1800" noProof="1">
                <a:solidFill>
                  <a:srgbClr val="002060"/>
                </a:solidFill>
              </a:endParaRPr>
            </a:p>
          </p:txBody>
        </p:sp>
        <p:grpSp>
          <p:nvGrpSpPr>
            <p:cNvPr id="21" name="Группа 20"/>
            <p:cNvGrpSpPr/>
            <p:nvPr/>
          </p:nvGrpSpPr>
          <p:grpSpPr>
            <a:xfrm>
              <a:off x="1056321" y="744421"/>
              <a:ext cx="1985105" cy="468000"/>
              <a:chOff x="1052985" y="660846"/>
              <a:chExt cx="1985105" cy="468000"/>
            </a:xfrm>
          </p:grpSpPr>
          <p:sp>
            <p:nvSpPr>
              <p:cNvPr id="22" name="2. Slide Title">
                <a:extLst>
                  <a:ext uri="{FF2B5EF4-FFF2-40B4-BE49-F238E27FC236}">
                    <a16:creationId xmlns="" xmlns:a16="http://schemas.microsoft.com/office/drawing/2014/main" id="{5D26EC73-A69A-4F99-A2CC-B259DA605C1B}"/>
                  </a:ext>
                </a:extLst>
              </p:cNvPr>
              <p:cNvSpPr txBox="1">
                <a:spLocks/>
              </p:cNvSpPr>
              <p:nvPr>
                <p:custDataLst>
                  <p:tags r:id="rId3"/>
                </p:custDataLst>
              </p:nvPr>
            </p:nvSpPr>
            <p:spPr>
              <a:xfrm>
                <a:off x="1648162" y="725569"/>
                <a:ext cx="1389928" cy="307777"/>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b" anchorCtr="0">
                <a:spAutoFit/>
              </a:bodyPr>
              <a:lstStyle>
                <a:lvl1pPr algn="l" defTabSz="914400" rtl="0" eaLnBrk="1" latinLnBrk="0" hangingPunct="1">
                  <a:lnSpc>
                    <a:spcPct val="100000"/>
                  </a:lnSpc>
                  <a:spcBef>
                    <a:spcPct val="0"/>
                  </a:spcBef>
                  <a:buNone/>
                  <a:defRPr lang="ru-RU" sz="2500" b="0" kern="1200" spc="0" baseline="0" dirty="0">
                    <a:ln w="6350" cap="flat">
                      <a:noFill/>
                      <a:miter lim="800000"/>
                    </a:ln>
                    <a:solidFill>
                      <a:schemeClr val="accent1"/>
                    </a:solidFill>
                    <a:latin typeface="+mj-lt"/>
                    <a:ea typeface="+mj-ea"/>
                    <a:cs typeface="+mj-cs"/>
                  </a:defRPr>
                </a:lvl1pPr>
              </a:lstStyle>
              <a:p>
                <a:r>
                  <a:rPr lang="ru-RU" sz="2000" b="1" dirty="0">
                    <a:solidFill>
                      <a:srgbClr val="C55A11"/>
                    </a:solidFill>
                    <a:latin typeface="Arial" panose="020B0604020202020204" pitchFamily="34" charset="0"/>
                    <a:ea typeface="Calibri" panose="020F0502020204030204" pitchFamily="34" charset="0"/>
                    <a:cs typeface="Arial" panose="020B0604020202020204" pitchFamily="34" charset="0"/>
                  </a:rPr>
                  <a:t>МИССИЯ</a:t>
                </a:r>
                <a:r>
                  <a:rPr lang="ru-RU" sz="1800" b="1" dirty="0">
                    <a:solidFill>
                      <a:srgbClr val="002060"/>
                    </a:solidFill>
                    <a:latin typeface="Arial" panose="020B0604020202020204" pitchFamily="34" charset="0"/>
                    <a:cs typeface="Arial" panose="020B0604020202020204" pitchFamily="34" charset="0"/>
                  </a:rPr>
                  <a:t> </a:t>
                </a:r>
              </a:p>
            </p:txBody>
          </p:sp>
          <p:pic>
            <p:nvPicPr>
              <p:cNvPr id="23" name="Рисунок 22">
                <a:extLst>
                  <a:ext uri="{FF2B5EF4-FFF2-40B4-BE49-F238E27FC236}">
                    <a16:creationId xmlns="" xmlns:a16="http://schemas.microsoft.com/office/drawing/2014/main" id="{8BECF8BF-73A3-4689-B992-DE14F8A24CDD}"/>
                  </a:ext>
                </a:extLst>
              </p:cNvPr>
              <p:cNvPicPr>
                <a:picLocks noChangeAspect="1"/>
              </p:cNvPicPr>
              <p:nvPr/>
            </p:nvPicPr>
            <p:blipFill>
              <a:blip r:embed="rId7"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052985" y="660846"/>
                <a:ext cx="468000" cy="468000"/>
              </a:xfrm>
              <a:prstGeom prst="rect">
                <a:avLst/>
              </a:prstGeom>
            </p:spPr>
          </p:pic>
        </p:grpSp>
      </p:grpSp>
      <p:grpSp>
        <p:nvGrpSpPr>
          <p:cNvPr id="24" name="Группа 23"/>
          <p:cNvGrpSpPr/>
          <p:nvPr/>
        </p:nvGrpSpPr>
        <p:grpSpPr>
          <a:xfrm>
            <a:off x="4921593" y="997461"/>
            <a:ext cx="6863168" cy="1559954"/>
            <a:chOff x="5248999" y="744419"/>
            <a:chExt cx="3420000" cy="2602664"/>
          </a:xfrm>
        </p:grpSpPr>
        <p:sp>
          <p:nvSpPr>
            <p:cNvPr id="25" name="TextBox 24">
              <a:extLst>
                <a:ext uri="{FF2B5EF4-FFF2-40B4-BE49-F238E27FC236}">
                  <a16:creationId xmlns="" xmlns:a16="http://schemas.microsoft.com/office/drawing/2014/main" id="{5E1D81CD-AB42-02D7-6624-554CC8DF81F2}"/>
                </a:ext>
              </a:extLst>
            </p:cNvPr>
            <p:cNvSpPr txBox="1"/>
            <p:nvPr/>
          </p:nvSpPr>
          <p:spPr>
            <a:xfrm>
              <a:off x="5248999" y="1960628"/>
              <a:ext cx="3420000" cy="1386455"/>
            </a:xfrm>
            <a:prstGeom prst="rect">
              <a:avLst/>
            </a:prstGeom>
          </p:spPr>
          <p:txBody>
            <a:bodyPr vert="horz" wrap="square" lIns="0" tIns="0" rIns="0" bIns="0" rtlCol="0">
              <a:spAutoFit/>
            </a:bodyPr>
            <a:lstStyle>
              <a:defPPr>
                <a:defRPr lang="ru-RU"/>
              </a:defPPr>
              <a:lvl1pPr lvl="0" indent="0" algn="just">
                <a:lnSpc>
                  <a:spcPct val="100000"/>
                </a:lnSpc>
                <a:spcBef>
                  <a:spcPts val="300"/>
                </a:spcBef>
                <a:spcAft>
                  <a:spcPts val="300"/>
                </a:spcAft>
                <a:buClr>
                  <a:schemeClr val="tx1"/>
                </a:buClr>
                <a:buSzPct val="100000"/>
                <a:buFont typeface="Segoe UI" panose="020B0502040204020203" pitchFamily="34" charset="0"/>
                <a:buNone/>
                <a:defRPr sz="1050">
                  <a:solidFill>
                    <a:schemeClr val="accent5">
                      <a:lumMod val="50000"/>
                    </a:schemeClr>
                  </a:solidFill>
                  <a:latin typeface="Century Gothic" panose="020B0502020202020204" pitchFamily="34" charset="0"/>
                  <a:cs typeface="Arial" panose="020B0604020202020204" pitchFamily="34" charset="0"/>
                </a:defRPr>
              </a:lvl1pPr>
              <a:lvl2pPr marL="182880" lvl="1" indent="-182880">
                <a:lnSpc>
                  <a:spcPct val="100000"/>
                </a:lnSpc>
                <a:spcBef>
                  <a:spcPts val="0"/>
                </a:spcBef>
                <a:spcAft>
                  <a:spcPts val="300"/>
                </a:spcAft>
                <a:buClr>
                  <a:schemeClr val="accent1"/>
                </a:buClr>
                <a:buSzPct val="100000"/>
                <a:buFont typeface="Wingdings" panose="05000000000000000000" pitchFamily="2" charset="2"/>
                <a:buChar char=""/>
                <a:defRPr sz="1600"/>
              </a:lvl2pPr>
              <a:lvl3pPr marL="365760" lvl="2" indent="-182880">
                <a:lnSpc>
                  <a:spcPct val="100000"/>
                </a:lnSpc>
                <a:spcBef>
                  <a:spcPts val="0"/>
                </a:spcBef>
                <a:spcAft>
                  <a:spcPts val="300"/>
                </a:spcAft>
                <a:buClr>
                  <a:schemeClr val="accent1"/>
                </a:buClr>
                <a:buSzPct val="100000"/>
                <a:buFont typeface="Arial" panose="020B0604020202020204" pitchFamily="34" charset="0"/>
                <a:buChar char="‒"/>
                <a:defRPr sz="1600"/>
              </a:lvl3pPr>
              <a:lvl4pPr marL="548640" lvl="3" indent="-182880">
                <a:lnSpc>
                  <a:spcPct val="100000"/>
                </a:lnSpc>
                <a:spcBef>
                  <a:spcPts val="0"/>
                </a:spcBef>
                <a:spcAft>
                  <a:spcPts val="300"/>
                </a:spcAft>
                <a:buClr>
                  <a:schemeClr val="accent1"/>
                </a:buClr>
                <a:buSzPct val="100000"/>
                <a:buFont typeface="Arial" panose="020B0604020202020204" pitchFamily="34" charset="0"/>
                <a:buChar char="•"/>
                <a:defRPr sz="1600"/>
              </a:lvl4pPr>
              <a:lvl5pPr marL="731520" lvl="4" indent="-182880">
                <a:lnSpc>
                  <a:spcPct val="100000"/>
                </a:lnSpc>
                <a:spcBef>
                  <a:spcPts val="0"/>
                </a:spcBef>
                <a:spcAft>
                  <a:spcPts val="300"/>
                </a:spcAft>
                <a:buClr>
                  <a:schemeClr val="accent1"/>
                </a:buClr>
                <a:buSzPct val="100000"/>
                <a:buFont typeface="Arial" panose="020B0604020202020204" pitchFamily="34" charset="0"/>
                <a:buChar char="̶"/>
                <a:defRPr sz="160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kk-KZ" sz="1800" noProof="1" smtClean="0">
                  <a:solidFill>
                    <a:srgbClr val="002060"/>
                  </a:solidFill>
                  <a:latin typeface="Arial" panose="020B0604020202020204" pitchFamily="34" charset="0"/>
                </a:rPr>
                <a:t>Әлемдік атом энергетикасындағы басым әріптес және әлемдік нарықтарға жоғары сапалы бериллий, тантал өнімдерін сенімді жеткізуші </a:t>
              </a:r>
              <a:endParaRPr lang="kk-KZ" sz="1800" noProof="1">
                <a:solidFill>
                  <a:srgbClr val="002060"/>
                </a:solidFill>
                <a:latin typeface="Arial" panose="020B0604020202020204" pitchFamily="34" charset="0"/>
              </a:endParaRPr>
            </a:p>
          </p:txBody>
        </p:sp>
        <p:grpSp>
          <p:nvGrpSpPr>
            <p:cNvPr id="26" name="Группа 25"/>
            <p:cNvGrpSpPr/>
            <p:nvPr/>
          </p:nvGrpSpPr>
          <p:grpSpPr>
            <a:xfrm>
              <a:off x="5969750" y="744419"/>
              <a:ext cx="2042705" cy="1047846"/>
              <a:chOff x="3165267" y="674682"/>
              <a:chExt cx="2042705" cy="1047846"/>
            </a:xfrm>
          </p:grpSpPr>
          <p:sp>
            <p:nvSpPr>
              <p:cNvPr id="27" name="2. Slide Title">
                <a:extLst>
                  <a:ext uri="{FF2B5EF4-FFF2-40B4-BE49-F238E27FC236}">
                    <a16:creationId xmlns="" xmlns:a16="http://schemas.microsoft.com/office/drawing/2014/main" id="{C6510AD5-487B-4310-A72A-1CC109E80430}"/>
                  </a:ext>
                </a:extLst>
              </p:cNvPr>
              <p:cNvSpPr txBox="1">
                <a:spLocks/>
              </p:cNvSpPr>
              <p:nvPr>
                <p:custDataLst>
                  <p:tags r:id="rId2"/>
                </p:custDataLst>
              </p:nvPr>
            </p:nvSpPr>
            <p:spPr>
              <a:xfrm>
                <a:off x="3818044" y="877609"/>
                <a:ext cx="1389928" cy="513502"/>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b" anchorCtr="0">
                <a:spAutoFit/>
              </a:bodyPr>
              <a:lstStyle>
                <a:lvl1pPr algn="l" defTabSz="914400" rtl="0" eaLnBrk="1" latinLnBrk="0" hangingPunct="1">
                  <a:lnSpc>
                    <a:spcPct val="100000"/>
                  </a:lnSpc>
                  <a:spcBef>
                    <a:spcPct val="0"/>
                  </a:spcBef>
                  <a:buNone/>
                  <a:defRPr lang="ru-RU" sz="2500" b="0" kern="1200" spc="0" baseline="0" dirty="0">
                    <a:ln w="6350" cap="flat">
                      <a:noFill/>
                      <a:miter lim="800000"/>
                    </a:ln>
                    <a:solidFill>
                      <a:schemeClr val="accent1"/>
                    </a:solidFill>
                    <a:latin typeface="+mj-lt"/>
                    <a:ea typeface="+mj-ea"/>
                    <a:cs typeface="+mj-cs"/>
                  </a:defRPr>
                </a:lvl1pPr>
              </a:lstStyle>
              <a:p>
                <a:r>
                  <a:rPr lang="ru-RU" sz="2000" b="1" dirty="0" smtClean="0">
                    <a:solidFill>
                      <a:srgbClr val="C55A11"/>
                    </a:solidFill>
                    <a:latin typeface="Arial" panose="020B0604020202020204" pitchFamily="34" charset="0"/>
                    <a:ea typeface="Calibri" panose="020F0502020204030204" pitchFamily="34" charset="0"/>
                    <a:cs typeface="Arial" panose="020B0604020202020204" pitchFamily="34" charset="0"/>
                  </a:rPr>
                  <a:t>ПАЙЫМ</a:t>
                </a:r>
                <a:r>
                  <a:rPr lang="ru-RU" sz="2000" b="1" dirty="0" smtClean="0">
                    <a:solidFill>
                      <a:srgbClr val="002060"/>
                    </a:solidFill>
                    <a:latin typeface="Arial" panose="020B0604020202020204" pitchFamily="34" charset="0"/>
                    <a:cs typeface="Arial" panose="020B0604020202020204" pitchFamily="34" charset="0"/>
                  </a:rPr>
                  <a:t> </a:t>
                </a:r>
                <a:endParaRPr lang="ru-RU" sz="2000" b="1" dirty="0">
                  <a:solidFill>
                    <a:srgbClr val="002060"/>
                  </a:solidFill>
                  <a:latin typeface="Arial" panose="020B0604020202020204" pitchFamily="34" charset="0"/>
                  <a:cs typeface="Arial" panose="020B0604020202020204" pitchFamily="34" charset="0"/>
                </a:endParaRPr>
              </a:p>
            </p:txBody>
          </p:sp>
          <p:pic>
            <p:nvPicPr>
              <p:cNvPr id="28" name="Рисунок 27">
                <a:extLst>
                  <a:ext uri="{FF2B5EF4-FFF2-40B4-BE49-F238E27FC236}">
                    <a16:creationId xmlns="" xmlns:a16="http://schemas.microsoft.com/office/drawing/2014/main" id="{09077FCC-D121-43C3-8BDE-66BA5034B22B}"/>
                  </a:ext>
                </a:extLst>
              </p:cNvPr>
              <p:cNvPicPr>
                <a:picLocks noChangeAspect="1"/>
              </p:cNvPicPr>
              <p:nvPr/>
            </p:nvPicPr>
            <p:blipFill>
              <a:blip r:embed="rId8"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3165267" y="674682"/>
                <a:ext cx="468000" cy="1047846"/>
              </a:xfrm>
              <a:prstGeom prst="rect">
                <a:avLst/>
              </a:prstGeom>
            </p:spPr>
          </p:pic>
        </p:grpSp>
      </p:grpSp>
      <p:sp>
        <p:nvSpPr>
          <p:cNvPr id="29" name="2. Slide Title">
            <a:extLst>
              <a:ext uri="{FF2B5EF4-FFF2-40B4-BE49-F238E27FC236}">
                <a16:creationId xmlns="" xmlns:a16="http://schemas.microsoft.com/office/drawing/2014/main" id="{1944F3B1-B7F2-47C2-A1E1-4159B0BC08E9}"/>
              </a:ext>
            </a:extLst>
          </p:cNvPr>
          <p:cNvSpPr txBox="1">
            <a:spLocks/>
          </p:cNvSpPr>
          <p:nvPr>
            <p:custDataLst>
              <p:tags r:id="rId1"/>
            </p:custDataLst>
          </p:nvPr>
        </p:nvSpPr>
        <p:spPr>
          <a:xfrm>
            <a:off x="2339546" y="2661768"/>
            <a:ext cx="8575589" cy="307777"/>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b" anchorCtr="0">
            <a:spAutoFit/>
          </a:bodyPr>
          <a:lstStyle>
            <a:lvl1pPr algn="l" defTabSz="914400" rtl="0" eaLnBrk="1" latinLnBrk="0" hangingPunct="1">
              <a:lnSpc>
                <a:spcPct val="100000"/>
              </a:lnSpc>
              <a:spcBef>
                <a:spcPct val="0"/>
              </a:spcBef>
              <a:buNone/>
              <a:defRPr lang="ru-RU" sz="2500" b="0" kern="1200" spc="0" baseline="0" dirty="0">
                <a:ln w="6350" cap="flat">
                  <a:noFill/>
                  <a:miter lim="800000"/>
                </a:ln>
                <a:solidFill>
                  <a:schemeClr val="accent1"/>
                </a:solidFill>
                <a:latin typeface="+mj-lt"/>
                <a:ea typeface="+mj-ea"/>
                <a:cs typeface="+mj-cs"/>
              </a:defRPr>
            </a:lvl1pPr>
          </a:lstStyle>
          <a:p>
            <a:pPr algn="ctr"/>
            <a:r>
              <a:rPr lang="ru-RU" sz="2000" b="1" dirty="0">
                <a:solidFill>
                  <a:srgbClr val="C55A11"/>
                </a:solidFill>
                <a:latin typeface="Arial" panose="020B0604020202020204" pitchFamily="34" charset="0"/>
                <a:cs typeface="Arial" panose="020B0604020202020204" pitchFamily="34" charset="0"/>
              </a:rPr>
              <a:t>2025 - 2034 ЖЫЛДАРҒА АРНАЛҒАН СТРАТЕГИЯЛЫҚ МАҚСАТТАР</a:t>
            </a:r>
            <a:endParaRPr lang="ru-RU" sz="2000" b="1" dirty="0">
              <a:solidFill>
                <a:srgbClr val="C55A11"/>
              </a:solidFill>
              <a:latin typeface="Arial" panose="020B0604020202020204" pitchFamily="34" charset="0"/>
              <a:cs typeface="Arial" panose="020B0604020202020204" pitchFamily="34" charset="0"/>
            </a:endParaRPr>
          </a:p>
        </p:txBody>
      </p:sp>
      <p:grpSp>
        <p:nvGrpSpPr>
          <p:cNvPr id="30" name="Группа 29"/>
          <p:cNvGrpSpPr/>
          <p:nvPr/>
        </p:nvGrpSpPr>
        <p:grpSpPr>
          <a:xfrm>
            <a:off x="269690" y="3162388"/>
            <a:ext cx="11550448" cy="2449967"/>
            <a:chOff x="101600" y="3305592"/>
            <a:chExt cx="11550448" cy="2260329"/>
          </a:xfrm>
        </p:grpSpPr>
        <p:grpSp>
          <p:nvGrpSpPr>
            <p:cNvPr id="31" name="Группа 30"/>
            <p:cNvGrpSpPr/>
            <p:nvPr/>
          </p:nvGrpSpPr>
          <p:grpSpPr>
            <a:xfrm>
              <a:off x="108117" y="3305592"/>
              <a:ext cx="5331131" cy="1044000"/>
              <a:chOff x="108117" y="3305592"/>
              <a:chExt cx="5331131" cy="1044000"/>
            </a:xfrm>
          </p:grpSpPr>
          <p:sp>
            <p:nvSpPr>
              <p:cNvPr id="36" name="TextBox 35">
                <a:extLst>
                  <a:ext uri="{FF2B5EF4-FFF2-40B4-BE49-F238E27FC236}">
                    <a16:creationId xmlns="" xmlns:a16="http://schemas.microsoft.com/office/drawing/2014/main" id="{30B4EBC8-7EFD-495A-890C-52325028118A}"/>
                  </a:ext>
                </a:extLst>
              </p:cNvPr>
              <p:cNvSpPr txBox="1"/>
              <p:nvPr/>
            </p:nvSpPr>
            <p:spPr>
              <a:xfrm>
                <a:off x="1115648" y="3373267"/>
                <a:ext cx="4323600" cy="681488"/>
              </a:xfrm>
              <a:prstGeom prst="rect">
                <a:avLst/>
              </a:prstGeom>
            </p:spPr>
            <p:txBody>
              <a:bodyPr vert="horz" wrap="square" lIns="0" tIns="0" rIns="0" bIns="0" rtlCol="0">
                <a:spAutoFit/>
              </a:bodyPr>
              <a:lstStyle>
                <a:defPPr>
                  <a:defRPr lang="ru-RU"/>
                </a:defPPr>
                <a:lvl1pPr lvl="0" indent="0" algn="just">
                  <a:lnSpc>
                    <a:spcPct val="100000"/>
                  </a:lnSpc>
                  <a:spcBef>
                    <a:spcPts val="300"/>
                  </a:spcBef>
                  <a:spcAft>
                    <a:spcPts val="300"/>
                  </a:spcAft>
                  <a:buClr>
                    <a:schemeClr val="tx1"/>
                  </a:buClr>
                  <a:buSzPct val="100000"/>
                  <a:buFont typeface="Segoe UI" panose="020B0502040204020203" pitchFamily="34" charset="0"/>
                  <a:buNone/>
                  <a:defRPr sz="1050">
                    <a:solidFill>
                      <a:schemeClr val="accent5">
                        <a:lumMod val="50000"/>
                      </a:schemeClr>
                    </a:solidFill>
                    <a:latin typeface="Century Gothic" panose="020B0502020202020204" pitchFamily="34" charset="0"/>
                    <a:cs typeface="Arial" panose="020B0604020202020204" pitchFamily="34" charset="0"/>
                  </a:defRPr>
                </a:lvl1pPr>
                <a:lvl2pPr marL="182880" lvl="1" indent="-182880">
                  <a:lnSpc>
                    <a:spcPct val="100000"/>
                  </a:lnSpc>
                  <a:spcBef>
                    <a:spcPts val="0"/>
                  </a:spcBef>
                  <a:spcAft>
                    <a:spcPts val="300"/>
                  </a:spcAft>
                  <a:buClr>
                    <a:schemeClr val="accent1"/>
                  </a:buClr>
                  <a:buSzPct val="100000"/>
                  <a:buFont typeface="Wingdings" panose="05000000000000000000" pitchFamily="2" charset="2"/>
                  <a:buChar char=""/>
                  <a:defRPr sz="1600"/>
                </a:lvl2pPr>
                <a:lvl3pPr marL="365760" lvl="2" indent="-182880">
                  <a:lnSpc>
                    <a:spcPct val="100000"/>
                  </a:lnSpc>
                  <a:spcBef>
                    <a:spcPts val="0"/>
                  </a:spcBef>
                  <a:spcAft>
                    <a:spcPts val="300"/>
                  </a:spcAft>
                  <a:buClr>
                    <a:schemeClr val="accent1"/>
                  </a:buClr>
                  <a:buSzPct val="100000"/>
                  <a:buFont typeface="Arial" panose="020B0604020202020204" pitchFamily="34" charset="0"/>
                  <a:buChar char="‒"/>
                  <a:defRPr sz="1600"/>
                </a:lvl3pPr>
                <a:lvl4pPr marL="548640" lvl="3" indent="-182880">
                  <a:lnSpc>
                    <a:spcPct val="100000"/>
                  </a:lnSpc>
                  <a:spcBef>
                    <a:spcPts val="0"/>
                  </a:spcBef>
                  <a:spcAft>
                    <a:spcPts val="300"/>
                  </a:spcAft>
                  <a:buClr>
                    <a:schemeClr val="accent1"/>
                  </a:buClr>
                  <a:buSzPct val="100000"/>
                  <a:buFont typeface="Arial" panose="020B0604020202020204" pitchFamily="34" charset="0"/>
                  <a:buChar char="•"/>
                  <a:defRPr sz="1600"/>
                </a:lvl4pPr>
                <a:lvl5pPr marL="731520" lvl="4" indent="-182880">
                  <a:lnSpc>
                    <a:spcPct val="100000"/>
                  </a:lnSpc>
                  <a:spcBef>
                    <a:spcPts val="0"/>
                  </a:spcBef>
                  <a:spcAft>
                    <a:spcPts val="300"/>
                  </a:spcAft>
                  <a:buClr>
                    <a:schemeClr val="accent1"/>
                  </a:buClr>
                  <a:buSzPct val="100000"/>
                  <a:buFont typeface="Arial" panose="020B0604020202020204" pitchFamily="34" charset="0"/>
                  <a:buChar char="̶"/>
                  <a:defRPr sz="160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buClr>
                    <a:srgbClr val="002060"/>
                  </a:buClr>
                </a:pPr>
                <a:r>
                  <a:rPr lang="kk-KZ" sz="1600" noProof="1">
                    <a:solidFill>
                      <a:srgbClr val="002060"/>
                    </a:solidFill>
                    <a:latin typeface="Arial" panose="020B0604020202020204" pitchFamily="34" charset="0"/>
                  </a:rPr>
                  <a:t>Ә</a:t>
                </a:r>
                <a:r>
                  <a:rPr lang="kk-KZ" sz="1600" noProof="1" smtClean="0">
                    <a:solidFill>
                      <a:srgbClr val="002060"/>
                    </a:solidFill>
                    <a:latin typeface="Arial" panose="020B0604020202020204" pitchFamily="34" charset="0"/>
                  </a:rPr>
                  <a:t>лемдік </a:t>
                </a:r>
                <a:r>
                  <a:rPr lang="kk-KZ" sz="1600" noProof="1" smtClean="0">
                    <a:solidFill>
                      <a:srgbClr val="002060"/>
                    </a:solidFill>
                    <a:latin typeface="Arial" panose="020B0604020202020204" pitchFamily="34" charset="0"/>
                  </a:rPr>
                  <a:t>отын </a:t>
                </a:r>
                <a:r>
                  <a:rPr lang="kk-KZ" sz="1600" noProof="1" smtClean="0">
                    <a:solidFill>
                      <a:srgbClr val="002060"/>
                    </a:solidFill>
                    <a:latin typeface="Arial" panose="020B0604020202020204" pitchFamily="34" charset="0"/>
                  </a:rPr>
                  <a:t>компоненттері нарығында «ҮМЗ</a:t>
                </a:r>
                <a:r>
                  <a:rPr lang="kk-KZ" sz="1600" noProof="1">
                    <a:solidFill>
                      <a:srgbClr val="002060"/>
                    </a:solidFill>
                    <a:latin typeface="Arial" panose="020B0604020202020204" pitchFamily="34" charset="0"/>
                  </a:rPr>
                  <a:t>» АҚ-ның </a:t>
                </a:r>
                <a:r>
                  <a:rPr lang="kk-KZ" sz="1600" noProof="1" smtClean="0">
                    <a:solidFill>
                      <a:srgbClr val="002060"/>
                    </a:solidFill>
                    <a:latin typeface="Arial" panose="020B0604020202020204" pitchFamily="34" charset="0"/>
                  </a:rPr>
                  <a:t> </a:t>
                </a:r>
                <a:r>
                  <a:rPr lang="kk-KZ" sz="1600" noProof="1" smtClean="0">
                    <a:solidFill>
                      <a:srgbClr val="002060"/>
                    </a:solidFill>
                    <a:latin typeface="Arial" panose="020B0604020202020204" pitchFamily="34" charset="0"/>
                  </a:rPr>
                  <a:t>үлесін ұлғайту есебінен ядролық отын цикліне қатысуды кеңейту.</a:t>
                </a:r>
                <a:endParaRPr lang="kk-KZ" sz="1600" noProof="1">
                  <a:solidFill>
                    <a:srgbClr val="002060"/>
                  </a:solidFill>
                  <a:latin typeface="Arial" panose="020B0604020202020204" pitchFamily="34" charset="0"/>
                </a:endParaRPr>
              </a:p>
            </p:txBody>
          </p:sp>
          <p:sp>
            <p:nvSpPr>
              <p:cNvPr id="38" name="Минус 37"/>
              <p:cNvSpPr/>
              <p:nvPr/>
            </p:nvSpPr>
            <p:spPr>
              <a:xfrm rot="5400000">
                <a:off x="298121" y="3737592"/>
                <a:ext cx="1044000" cy="180000"/>
              </a:xfrm>
              <a:prstGeom prst="mathMinus">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40" name="Picture 11" descr="Analytics"/>
              <p:cNvPicPr>
                <a:picLocks noChangeAspect="1" noChangeArrowheads="1"/>
              </p:cNvPicPr>
              <p:nvPr/>
            </p:nvPicPr>
            <p:blipFill>
              <a:blip r:embed="rId9">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8117" y="3557592"/>
                <a:ext cx="540000" cy="54000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2" name="Группа 31"/>
            <p:cNvGrpSpPr/>
            <p:nvPr/>
          </p:nvGrpSpPr>
          <p:grpSpPr>
            <a:xfrm>
              <a:off x="101600" y="4521921"/>
              <a:ext cx="11550448" cy="1044000"/>
              <a:chOff x="101600" y="4521921"/>
              <a:chExt cx="11550448" cy="1044000"/>
            </a:xfrm>
          </p:grpSpPr>
          <p:sp>
            <p:nvSpPr>
              <p:cNvPr id="33" name="Прямоугольник 32"/>
              <p:cNvSpPr/>
              <p:nvPr/>
            </p:nvSpPr>
            <p:spPr>
              <a:xfrm>
                <a:off x="7328448" y="4571955"/>
                <a:ext cx="4323600" cy="979639"/>
              </a:xfrm>
              <a:prstGeom prst="rect">
                <a:avLst/>
              </a:prstGeom>
              <a:noFill/>
            </p:spPr>
            <p:txBody>
              <a:bodyPr vert="horz" wrap="square" lIns="0" tIns="0" rIns="0" bIns="0" rtlCol="0">
                <a:spAutoFit/>
              </a:bodyPr>
              <a:lstStyle/>
              <a:p>
                <a:pPr algn="just">
                  <a:spcBef>
                    <a:spcPts val="300"/>
                  </a:spcBef>
                  <a:spcAft>
                    <a:spcPts val="300"/>
                  </a:spcAft>
                  <a:buClr>
                    <a:srgbClr val="002060"/>
                  </a:buClr>
                  <a:buSzPct val="100000"/>
                  <a:buFont typeface="Segoe UI" panose="020B0502040204020203" pitchFamily="34" charset="0"/>
                  <a:buNone/>
                </a:pPr>
                <a:r>
                  <a:rPr lang="kk-KZ" sz="1600" noProof="1" smtClean="0">
                    <a:solidFill>
                      <a:srgbClr val="002060"/>
                    </a:solidFill>
                    <a:cs typeface="Arial" panose="020B0604020202020204" pitchFamily="34" charset="0"/>
                  </a:rPr>
                  <a:t>Жаңа көздерден бериллий және тантал концентраттарын жеткізуді және олардың қорларын құруды қамтамасыз ету.</a:t>
                </a:r>
                <a:endParaRPr lang="kk-KZ" sz="1600" noProof="1" smtClean="0">
                  <a:solidFill>
                    <a:srgbClr val="002060"/>
                  </a:solidFill>
                  <a:cs typeface="Arial" panose="020B0604020202020204" pitchFamily="34" charset="0"/>
                </a:endParaRPr>
              </a:p>
              <a:p>
                <a:pPr algn="just">
                  <a:spcBef>
                    <a:spcPts val="300"/>
                  </a:spcBef>
                  <a:spcAft>
                    <a:spcPts val="300"/>
                  </a:spcAft>
                  <a:buClr>
                    <a:srgbClr val="002060"/>
                  </a:buClr>
                  <a:buSzPct val="100000"/>
                  <a:buFont typeface="Segoe UI" panose="020B0502040204020203" pitchFamily="34" charset="0"/>
                  <a:buNone/>
                </a:pPr>
                <a:endParaRPr lang="ru-RU" sz="1600" dirty="0">
                  <a:solidFill>
                    <a:srgbClr val="002060"/>
                  </a:solidFill>
                  <a:latin typeface="Arial" panose="020B0604020202020204" pitchFamily="34" charset="0"/>
                  <a:cs typeface="Arial" panose="020B0604020202020204" pitchFamily="34" charset="0"/>
                </a:endParaRPr>
              </a:p>
            </p:txBody>
          </p:sp>
          <p:pic>
            <p:nvPicPr>
              <p:cNvPr id="34" name="Picture 13" descr="Structure "/>
              <p:cNvPicPr>
                <a:picLocks noChangeAspect="1" noChangeArrowheads="1"/>
              </p:cNvPicPr>
              <p:nvPr/>
            </p:nvPicPr>
            <p:blipFill>
              <a:blip r:embed="rId10">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1600" y="4773921"/>
                <a:ext cx="540000" cy="540000"/>
              </a:xfrm>
              <a:prstGeom prst="rect">
                <a:avLst/>
              </a:prstGeom>
              <a:noFill/>
              <a:extLst>
                <a:ext uri="{909E8E84-426E-40DD-AFC4-6F175D3DCCD1}">
                  <a14:hiddenFill xmlns:a14="http://schemas.microsoft.com/office/drawing/2010/main">
                    <a:solidFill>
                      <a:srgbClr val="FFFFFF"/>
                    </a:solidFill>
                  </a14:hiddenFill>
                </a:ext>
              </a:extLst>
            </p:spPr>
          </p:pic>
          <p:sp>
            <p:nvSpPr>
              <p:cNvPr id="35" name="Минус 34"/>
              <p:cNvSpPr/>
              <p:nvPr/>
            </p:nvSpPr>
            <p:spPr>
              <a:xfrm rot="5400000">
                <a:off x="285864" y="4953921"/>
                <a:ext cx="1044000" cy="180000"/>
              </a:xfrm>
              <a:prstGeom prst="mathMinus">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grpSp>
      <p:grpSp>
        <p:nvGrpSpPr>
          <p:cNvPr id="41" name="Группа 40"/>
          <p:cNvGrpSpPr/>
          <p:nvPr/>
        </p:nvGrpSpPr>
        <p:grpSpPr>
          <a:xfrm>
            <a:off x="1142218" y="3107833"/>
            <a:ext cx="10774520" cy="2431228"/>
            <a:chOff x="1303711" y="3466904"/>
            <a:chExt cx="10774520" cy="2101292"/>
          </a:xfrm>
        </p:grpSpPr>
        <p:grpSp>
          <p:nvGrpSpPr>
            <p:cNvPr id="42" name="Группа 41"/>
            <p:cNvGrpSpPr/>
            <p:nvPr/>
          </p:nvGrpSpPr>
          <p:grpSpPr>
            <a:xfrm>
              <a:off x="6870623" y="3466904"/>
              <a:ext cx="5207608" cy="1044000"/>
              <a:chOff x="6388023" y="3719459"/>
              <a:chExt cx="5207608" cy="1044000"/>
            </a:xfrm>
          </p:grpSpPr>
          <p:sp>
            <p:nvSpPr>
              <p:cNvPr id="47" name="Прямоугольник 46"/>
              <p:cNvSpPr/>
              <p:nvPr/>
            </p:nvSpPr>
            <p:spPr>
              <a:xfrm>
                <a:off x="7272031" y="3822408"/>
                <a:ext cx="4323600" cy="917731"/>
              </a:xfrm>
              <a:prstGeom prst="rect">
                <a:avLst/>
              </a:prstGeom>
            </p:spPr>
            <p:txBody>
              <a:bodyPr vert="horz" wrap="square" lIns="0" tIns="0" rIns="0" bIns="0" rtlCol="0">
                <a:spAutoFit/>
              </a:bodyPr>
              <a:lstStyle/>
              <a:p>
                <a:pPr algn="just">
                  <a:spcBef>
                    <a:spcPts val="300"/>
                  </a:spcBef>
                  <a:spcAft>
                    <a:spcPts val="300"/>
                  </a:spcAft>
                  <a:buClr>
                    <a:srgbClr val="002060"/>
                  </a:buClr>
                  <a:buSzPct val="100000"/>
                  <a:buFont typeface="Segoe UI" panose="020B0502040204020203" pitchFamily="34" charset="0"/>
                  <a:buNone/>
                </a:pPr>
                <a:r>
                  <a:rPr lang="kk-KZ" sz="1600" noProof="1" smtClean="0">
                    <a:solidFill>
                      <a:srgbClr val="002060"/>
                    </a:solidFill>
                    <a:cs typeface="Arial" panose="020B0604020202020204" pitchFamily="34" charset="0"/>
                  </a:rPr>
                  <a:t>Сыртқы нарықтардағы сұранысты қанағаттандыру үшін қосылған құны жоғары бериллий өнімін сату көлемін ұлғайту.</a:t>
                </a:r>
                <a:endParaRPr lang="kk-KZ" sz="1600" noProof="1" smtClean="0">
                  <a:solidFill>
                    <a:srgbClr val="002060"/>
                  </a:solidFill>
                  <a:cs typeface="Arial" panose="020B0604020202020204" pitchFamily="34" charset="0"/>
                </a:endParaRPr>
              </a:p>
              <a:p>
                <a:pPr algn="just">
                  <a:spcBef>
                    <a:spcPts val="300"/>
                  </a:spcBef>
                  <a:spcAft>
                    <a:spcPts val="300"/>
                  </a:spcAft>
                  <a:buClr>
                    <a:srgbClr val="002060"/>
                  </a:buClr>
                  <a:buSzPct val="100000"/>
                  <a:buFont typeface="Segoe UI" panose="020B0502040204020203" pitchFamily="34" charset="0"/>
                  <a:buNone/>
                </a:pPr>
                <a:endParaRPr lang="kk-KZ" sz="1600" noProof="1">
                  <a:solidFill>
                    <a:srgbClr val="002060"/>
                  </a:solidFill>
                  <a:cs typeface="Arial" panose="020B0604020202020204" pitchFamily="34" charset="0"/>
                </a:endParaRPr>
              </a:p>
            </p:txBody>
          </p:sp>
          <p:pic>
            <p:nvPicPr>
              <p:cNvPr id="48" name="Рисунок 47"/>
              <p:cNvPicPr>
                <a:picLocks noChangeAspect="1"/>
              </p:cNvPicPr>
              <p:nvPr/>
            </p:nvPicPr>
            <p:blipFill>
              <a:blip r:embed="rId11">
                <a:duotone>
                  <a:schemeClr val="accent2">
                    <a:shade val="45000"/>
                    <a:satMod val="135000"/>
                  </a:schemeClr>
                  <a:prstClr val="white"/>
                </a:duotone>
              </a:blip>
              <a:stretch>
                <a:fillRect/>
              </a:stretch>
            </p:blipFill>
            <p:spPr>
              <a:xfrm>
                <a:off x="6388023" y="3867023"/>
                <a:ext cx="540000" cy="540000"/>
              </a:xfrm>
              <a:prstGeom prst="rect">
                <a:avLst/>
              </a:prstGeom>
            </p:spPr>
          </p:pic>
          <p:sp>
            <p:nvSpPr>
              <p:cNvPr id="49" name="Минус 48"/>
              <p:cNvSpPr/>
              <p:nvPr/>
            </p:nvSpPr>
            <p:spPr>
              <a:xfrm rot="5400000">
                <a:off x="6578027" y="4151459"/>
                <a:ext cx="1044000" cy="180000"/>
              </a:xfrm>
              <a:prstGeom prst="mathMinus">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ru-RU" dirty="0"/>
              </a:p>
            </p:txBody>
          </p:sp>
        </p:grpSp>
        <p:grpSp>
          <p:nvGrpSpPr>
            <p:cNvPr id="43" name="Группа 42"/>
            <p:cNvGrpSpPr/>
            <p:nvPr/>
          </p:nvGrpSpPr>
          <p:grpSpPr>
            <a:xfrm>
              <a:off x="1303711" y="4524196"/>
              <a:ext cx="6368916" cy="1044000"/>
              <a:chOff x="783011" y="4524196"/>
              <a:chExt cx="6368916" cy="1044000"/>
            </a:xfrm>
          </p:grpSpPr>
          <p:sp>
            <p:nvSpPr>
              <p:cNvPr id="44" name="Прямоугольник 43"/>
              <p:cNvSpPr/>
              <p:nvPr/>
            </p:nvSpPr>
            <p:spPr>
              <a:xfrm>
                <a:off x="783011" y="4797935"/>
                <a:ext cx="4323600" cy="638422"/>
              </a:xfrm>
              <a:prstGeom prst="rect">
                <a:avLst/>
              </a:prstGeom>
              <a:noFill/>
            </p:spPr>
            <p:txBody>
              <a:bodyPr vert="horz" wrap="square" lIns="0" tIns="0" rIns="0" bIns="0" rtlCol="0">
                <a:spAutoFit/>
              </a:bodyPr>
              <a:lstStyle/>
              <a:p>
                <a:pPr algn="just">
                  <a:spcBef>
                    <a:spcPts val="300"/>
                  </a:spcBef>
                  <a:spcAft>
                    <a:spcPts val="300"/>
                  </a:spcAft>
                  <a:buClr>
                    <a:srgbClr val="002060"/>
                  </a:buClr>
                  <a:buSzPct val="100000"/>
                  <a:buFont typeface="Segoe UI" panose="020B0502040204020203" pitchFamily="34" charset="0"/>
                  <a:buNone/>
                </a:pPr>
                <a:r>
                  <a:rPr lang="kk-KZ" sz="1600" noProof="1" smtClean="0">
                    <a:solidFill>
                      <a:srgbClr val="002060"/>
                    </a:solidFill>
                    <a:cs typeface="Arial" panose="020B0604020202020204" pitchFamily="34" charset="0"/>
                  </a:rPr>
                  <a:t>Сыртқы нарықтардағы сұранысты қанағаттандыру үшін тантал бағыттарын дамыту және кеңейту.</a:t>
                </a:r>
                <a:endParaRPr lang="kk-KZ" sz="1600" noProof="1">
                  <a:solidFill>
                    <a:srgbClr val="002060"/>
                  </a:solidFill>
                  <a:cs typeface="Arial" panose="020B0604020202020204" pitchFamily="34" charset="0"/>
                </a:endParaRPr>
              </a:p>
            </p:txBody>
          </p:sp>
          <p:pic>
            <p:nvPicPr>
              <p:cNvPr id="45" name="Picture 2" descr="Диверсификация "/>
              <p:cNvPicPr>
                <a:picLocks noChangeAspect="1" noChangeArrowheads="1"/>
              </p:cNvPicPr>
              <p:nvPr/>
            </p:nvPicPr>
            <p:blipFill>
              <a:blip r:embed="rId12">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349923" y="4776196"/>
                <a:ext cx="539999" cy="540000"/>
              </a:xfrm>
              <a:prstGeom prst="rect">
                <a:avLst/>
              </a:prstGeom>
              <a:noFill/>
              <a:extLst>
                <a:ext uri="{909E8E84-426E-40DD-AFC4-6F175D3DCCD1}">
                  <a14:hiddenFill xmlns:a14="http://schemas.microsoft.com/office/drawing/2010/main">
                    <a:solidFill>
                      <a:srgbClr val="FFFFFF"/>
                    </a:solidFill>
                  </a14:hiddenFill>
                </a:ext>
              </a:extLst>
            </p:spPr>
          </p:pic>
          <p:sp>
            <p:nvSpPr>
              <p:cNvPr id="46" name="Минус 45"/>
              <p:cNvSpPr/>
              <p:nvPr/>
            </p:nvSpPr>
            <p:spPr>
              <a:xfrm rot="5400000">
                <a:off x="6539927" y="4956196"/>
                <a:ext cx="1044000" cy="180000"/>
              </a:xfrm>
              <a:prstGeom prst="mathMinus">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grpSp>
      <p:grpSp>
        <p:nvGrpSpPr>
          <p:cNvPr id="55" name="Группа 54"/>
          <p:cNvGrpSpPr/>
          <p:nvPr/>
        </p:nvGrpSpPr>
        <p:grpSpPr>
          <a:xfrm>
            <a:off x="276207" y="5559131"/>
            <a:ext cx="5207609" cy="1152942"/>
            <a:chOff x="3652751" y="6047266"/>
            <a:chExt cx="5207609" cy="1152942"/>
          </a:xfrm>
        </p:grpSpPr>
        <p:sp>
          <p:nvSpPr>
            <p:cNvPr id="56" name="Прямоугольник 55"/>
            <p:cNvSpPr/>
            <p:nvPr/>
          </p:nvSpPr>
          <p:spPr>
            <a:xfrm>
              <a:off x="4536760" y="6199934"/>
              <a:ext cx="4323600" cy="1000274"/>
            </a:xfrm>
            <a:prstGeom prst="rect">
              <a:avLst/>
            </a:prstGeom>
          </p:spPr>
          <p:txBody>
            <a:bodyPr vert="horz" wrap="square" lIns="0" tIns="0" rIns="0" bIns="0" rtlCol="0">
              <a:spAutoFit/>
            </a:bodyPr>
            <a:lstStyle/>
            <a:p>
              <a:pPr algn="just">
                <a:spcBef>
                  <a:spcPts val="300"/>
                </a:spcBef>
                <a:spcAft>
                  <a:spcPts val="300"/>
                </a:spcAft>
                <a:buClr>
                  <a:srgbClr val="002060"/>
                </a:buClr>
                <a:buSzPct val="100000"/>
                <a:buFont typeface="Segoe UI" panose="020B0502040204020203" pitchFamily="34" charset="0"/>
                <a:buNone/>
              </a:pPr>
              <a:r>
                <a:rPr lang="kk-KZ" sz="1600" noProof="1" smtClean="0">
                  <a:solidFill>
                    <a:srgbClr val="002060"/>
                  </a:solidFill>
                  <a:cs typeface="Arial" panose="020B0604020202020204" pitchFamily="34" charset="0"/>
                </a:rPr>
                <a:t>Халықаралық стандарттарға сәйкестікті </a:t>
              </a:r>
              <a:r>
                <a:rPr lang="kk-KZ" sz="1600" noProof="1" smtClean="0">
                  <a:solidFill>
                    <a:srgbClr val="002060"/>
                  </a:solidFill>
                  <a:cs typeface="Arial" panose="020B0604020202020204" pitchFamily="34" charset="0"/>
                </a:rPr>
                <a:t>қамтамасыз </a:t>
              </a:r>
              <a:r>
                <a:rPr lang="kk-KZ" sz="1600" noProof="1" smtClean="0">
                  <a:solidFill>
                    <a:srgbClr val="002060"/>
                  </a:solidFill>
                  <a:cs typeface="Arial" panose="020B0604020202020204" pitchFamily="34" charset="0"/>
                </a:rPr>
                <a:t>ету үші</a:t>
              </a:r>
              <a:r>
                <a:rPr lang="ru-RU" sz="1600" dirty="0" smtClean="0">
                  <a:solidFill>
                    <a:srgbClr val="002060"/>
                  </a:solidFill>
                  <a:cs typeface="Arial" panose="020B0604020202020204" pitchFamily="34" charset="0"/>
                </a:rPr>
                <a:t>н </a:t>
              </a:r>
              <a:r>
                <a:rPr lang="ru-RU" sz="1600" dirty="0">
                  <a:solidFill>
                    <a:srgbClr val="002060"/>
                  </a:solidFill>
                  <a:cs typeface="Arial" panose="020B0604020202020204" pitchFamily="34" charset="0"/>
                </a:rPr>
                <a:t>«ҮМЗ» АҚ </a:t>
              </a:r>
              <a:r>
                <a:rPr lang="en-AU" sz="1600" dirty="0">
                  <a:solidFill>
                    <a:srgbClr val="002060"/>
                  </a:solidFill>
                  <a:cs typeface="Arial" panose="020B0604020202020204" pitchFamily="34" charset="0"/>
                </a:rPr>
                <a:t>ESG </a:t>
              </a:r>
              <a:r>
                <a:rPr lang="kk-KZ" sz="1600" noProof="1" smtClean="0">
                  <a:solidFill>
                    <a:srgbClr val="002060"/>
                  </a:solidFill>
                  <a:cs typeface="Arial" panose="020B0604020202020204" pitchFamily="34" charset="0"/>
                </a:rPr>
                <a:t>жүйесін</a:t>
              </a:r>
              <a:r>
                <a:rPr lang="ru-RU" sz="1600" dirty="0" smtClean="0">
                  <a:solidFill>
                    <a:srgbClr val="002060"/>
                  </a:solidFill>
                  <a:cs typeface="Arial" panose="020B0604020202020204" pitchFamily="34" charset="0"/>
                </a:rPr>
                <a:t> </a:t>
              </a:r>
              <a:r>
                <a:rPr lang="kk-KZ" sz="1600" noProof="1" smtClean="0">
                  <a:solidFill>
                    <a:srgbClr val="002060"/>
                  </a:solidFill>
                  <a:cs typeface="Arial" panose="020B0604020202020204" pitchFamily="34" charset="0"/>
                </a:rPr>
                <a:t>дамыту</a:t>
              </a:r>
              <a:r>
                <a:rPr lang="ru-RU" sz="1600" dirty="0" smtClean="0">
                  <a:solidFill>
                    <a:srgbClr val="002060"/>
                  </a:solidFill>
                  <a:cs typeface="Arial" panose="020B0604020202020204" pitchFamily="34" charset="0"/>
                </a:rPr>
                <a:t>.</a:t>
              </a:r>
              <a:endParaRPr lang="ru-RU" sz="1600" dirty="0">
                <a:solidFill>
                  <a:srgbClr val="002060"/>
                </a:solidFill>
                <a:latin typeface="Arial" panose="020B0604020202020204" pitchFamily="34" charset="0"/>
                <a:cs typeface="Arial" panose="020B0604020202020204" pitchFamily="34" charset="0"/>
              </a:endParaRPr>
            </a:p>
            <a:p>
              <a:pPr algn="just">
                <a:spcBef>
                  <a:spcPts val="300"/>
                </a:spcBef>
                <a:spcAft>
                  <a:spcPts val="300"/>
                </a:spcAft>
                <a:buClr>
                  <a:srgbClr val="002060"/>
                </a:buClr>
                <a:buSzPct val="100000"/>
                <a:buFont typeface="Segoe UI" panose="020B0502040204020203" pitchFamily="34" charset="0"/>
                <a:buNone/>
              </a:pPr>
              <a:r>
                <a:rPr lang="ru-RU" sz="1200" i="1" dirty="0">
                  <a:solidFill>
                    <a:schemeClr val="accent2"/>
                  </a:solidFill>
                  <a:latin typeface="Arial" panose="020B0604020202020204" pitchFamily="34" charset="0"/>
                </a:rPr>
                <a:t>:</a:t>
              </a:r>
            </a:p>
          </p:txBody>
        </p:sp>
        <p:pic>
          <p:nvPicPr>
            <p:cNvPr id="57" name="Picture 23" descr="Earth "/>
            <p:cNvPicPr>
              <a:picLocks noChangeAspect="1" noChangeArrowheads="1"/>
            </p:cNvPicPr>
            <p:nvPr/>
          </p:nvPicPr>
          <p:blipFill>
            <a:blip r:embed="rId13">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652751" y="6299266"/>
              <a:ext cx="539999" cy="540000"/>
            </a:xfrm>
            <a:prstGeom prst="rect">
              <a:avLst/>
            </a:prstGeom>
            <a:noFill/>
            <a:extLst>
              <a:ext uri="{909E8E84-426E-40DD-AFC4-6F175D3DCCD1}">
                <a14:hiddenFill xmlns:a14="http://schemas.microsoft.com/office/drawing/2010/main">
                  <a:solidFill>
                    <a:srgbClr val="FFFFFF"/>
                  </a:solidFill>
                </a14:hiddenFill>
              </a:ext>
            </a:extLst>
          </p:spPr>
        </p:pic>
        <p:sp>
          <p:nvSpPr>
            <p:cNvPr id="58" name="Минус 57"/>
            <p:cNvSpPr/>
            <p:nvPr/>
          </p:nvSpPr>
          <p:spPr>
            <a:xfrm rot="5400000">
              <a:off x="3842755" y="6479266"/>
              <a:ext cx="1044000" cy="180000"/>
            </a:xfrm>
            <a:prstGeom prst="mathMinus">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Tree>
    <p:extLst>
      <p:ext uri="{BB962C8B-B14F-4D97-AF65-F5344CB8AC3E}">
        <p14:creationId xmlns:p14="http://schemas.microsoft.com/office/powerpoint/2010/main" val="3525263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Полилиния: фигура 58">
            <a:extLst>
              <a:ext uri="{FF2B5EF4-FFF2-40B4-BE49-F238E27FC236}">
                <a16:creationId xmlns="" xmlns:a16="http://schemas.microsoft.com/office/drawing/2014/main" id="{65F4CEC4-684E-4822-BBCA-248514999EB7}"/>
              </a:ext>
            </a:extLst>
          </p:cNvPr>
          <p:cNvSpPr/>
          <p:nvPr/>
        </p:nvSpPr>
        <p:spPr>
          <a:xfrm rot="16200000">
            <a:off x="11273412" y="4299593"/>
            <a:ext cx="3934279" cy="337695"/>
          </a:xfrm>
          <a:custGeom>
            <a:avLst/>
            <a:gdLst>
              <a:gd name="connsiteX0" fmla="*/ 0 w 3934279"/>
              <a:gd name="connsiteY0" fmla="*/ 0 h 337695"/>
              <a:gd name="connsiteX1" fmla="*/ 3934279 w 3934279"/>
              <a:gd name="connsiteY1" fmla="*/ 0 h 337695"/>
              <a:gd name="connsiteX2" fmla="*/ 3934279 w 3934279"/>
              <a:gd name="connsiteY2" fmla="*/ 337695 h 337695"/>
              <a:gd name="connsiteX3" fmla="*/ 0 w 3934279"/>
              <a:gd name="connsiteY3" fmla="*/ 337695 h 337695"/>
              <a:gd name="connsiteX4" fmla="*/ 0 w 3934279"/>
              <a:gd name="connsiteY4" fmla="*/ 0 h 3376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34279" h="337695">
                <a:moveTo>
                  <a:pt x="0" y="0"/>
                </a:moveTo>
                <a:lnTo>
                  <a:pt x="3934279" y="0"/>
                </a:lnTo>
                <a:lnTo>
                  <a:pt x="3934279" y="337695"/>
                </a:lnTo>
                <a:lnTo>
                  <a:pt x="0" y="33769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 tIns="0" rIns="297830" bIns="0" numCol="1" spcCol="1270" anchor="t" anchorCtr="0">
            <a:noAutofit/>
          </a:bodyPr>
          <a:lstStyle/>
          <a:p>
            <a:pPr marL="0" lvl="0" indent="0" algn="r" defTabSz="800100">
              <a:lnSpc>
                <a:spcPct val="90000"/>
              </a:lnSpc>
              <a:spcBef>
                <a:spcPct val="0"/>
              </a:spcBef>
              <a:spcAft>
                <a:spcPct val="35000"/>
              </a:spcAft>
              <a:buNone/>
            </a:pPr>
            <a:endParaRPr lang="ru-RU" sz="1800" kern="1200"/>
          </a:p>
        </p:txBody>
      </p:sp>
      <p:sp>
        <p:nvSpPr>
          <p:cNvPr id="5" name="Прямоугольник 4">
            <a:extLst>
              <a:ext uri="{FF2B5EF4-FFF2-40B4-BE49-F238E27FC236}">
                <a16:creationId xmlns="" xmlns:a16="http://schemas.microsoft.com/office/drawing/2014/main" id="{27E4A97A-5F2C-432C-9F06-CAFEBBA2ECFD}"/>
              </a:ext>
            </a:extLst>
          </p:cNvPr>
          <p:cNvSpPr/>
          <p:nvPr/>
        </p:nvSpPr>
        <p:spPr>
          <a:xfrm>
            <a:off x="11235440" y="4254868"/>
            <a:ext cx="3175635" cy="452988"/>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0" rIns="296073" bIns="0" numCol="1" spcCol="1270" anchor="t" anchorCtr="0">
            <a:noAutofit/>
          </a:bodyPr>
          <a:lstStyle/>
          <a:p>
            <a:pPr lvl="0" algn="l" defTabSz="1022350">
              <a:lnSpc>
                <a:spcPct val="90000"/>
              </a:lnSpc>
              <a:spcBef>
                <a:spcPct val="0"/>
              </a:spcBef>
              <a:spcAft>
                <a:spcPct val="35000"/>
              </a:spcAft>
            </a:pPr>
            <a:r>
              <a:rPr lang="en-US" b="1" dirty="0">
                <a:solidFill>
                  <a:schemeClr val="tx2">
                    <a:lumMod val="75000"/>
                  </a:schemeClr>
                </a:solidFill>
                <a:latin typeface="Arial" panose="020B0604020202020204" pitchFamily="34" charset="0"/>
                <a:cs typeface="Arial" panose="020B0604020202020204" pitchFamily="34" charset="0"/>
              </a:rPr>
              <a:t> </a:t>
            </a:r>
            <a:endParaRPr lang="ru-RU" b="1" kern="1200" dirty="0">
              <a:solidFill>
                <a:schemeClr val="tx2">
                  <a:lumMod val="75000"/>
                </a:schemeClr>
              </a:solidFill>
              <a:latin typeface="Arial" panose="020B0604020202020204" pitchFamily="34" charset="0"/>
              <a:cs typeface="Arial" panose="020B0604020202020204" pitchFamily="34" charset="0"/>
            </a:endParaRPr>
          </a:p>
        </p:txBody>
      </p:sp>
      <p:sp>
        <p:nvSpPr>
          <p:cNvPr id="7" name="Полилиния: фигура 6">
            <a:extLst>
              <a:ext uri="{FF2B5EF4-FFF2-40B4-BE49-F238E27FC236}">
                <a16:creationId xmlns="" xmlns:a16="http://schemas.microsoft.com/office/drawing/2014/main" id="{3BE220BC-252D-49F2-8590-04D3988D4EF6}"/>
              </a:ext>
            </a:extLst>
          </p:cNvPr>
          <p:cNvSpPr/>
          <p:nvPr/>
        </p:nvSpPr>
        <p:spPr>
          <a:xfrm>
            <a:off x="838075" y="3878143"/>
            <a:ext cx="2618144" cy="337695"/>
          </a:xfrm>
          <a:custGeom>
            <a:avLst/>
            <a:gdLst>
              <a:gd name="connsiteX0" fmla="*/ 0 w 2618144"/>
              <a:gd name="connsiteY0" fmla="*/ 0 h 337695"/>
              <a:gd name="connsiteX1" fmla="*/ 2618144 w 2618144"/>
              <a:gd name="connsiteY1" fmla="*/ 0 h 337695"/>
              <a:gd name="connsiteX2" fmla="*/ 2618144 w 2618144"/>
              <a:gd name="connsiteY2" fmla="*/ 337695 h 337695"/>
              <a:gd name="connsiteX3" fmla="*/ 0 w 2618144"/>
              <a:gd name="connsiteY3" fmla="*/ 337695 h 337695"/>
              <a:gd name="connsiteX4" fmla="*/ 0 w 2618144"/>
              <a:gd name="connsiteY4" fmla="*/ 0 h 3376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18144" h="337695">
                <a:moveTo>
                  <a:pt x="0" y="0"/>
                </a:moveTo>
                <a:lnTo>
                  <a:pt x="2618144" y="0"/>
                </a:lnTo>
                <a:lnTo>
                  <a:pt x="2618144" y="337695"/>
                </a:lnTo>
                <a:lnTo>
                  <a:pt x="0" y="33769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 tIns="-1" rIns="297829" bIns="0" numCol="1" spcCol="1270" anchor="t" anchorCtr="0">
            <a:noAutofit/>
          </a:bodyPr>
          <a:lstStyle/>
          <a:p>
            <a:pPr marL="0" lvl="0" indent="0" algn="l" defTabSz="1022350">
              <a:lnSpc>
                <a:spcPct val="90000"/>
              </a:lnSpc>
              <a:spcBef>
                <a:spcPct val="0"/>
              </a:spcBef>
              <a:spcAft>
                <a:spcPct val="35000"/>
              </a:spcAft>
              <a:buNone/>
            </a:pPr>
            <a:r>
              <a:rPr lang="en-US" sz="1300" b="1" kern="1200" dirty="0">
                <a:solidFill>
                  <a:schemeClr val="tx2">
                    <a:lumMod val="75000"/>
                  </a:schemeClr>
                </a:solidFill>
                <a:latin typeface="Arial" panose="020B0604020202020204" pitchFamily="34" charset="0"/>
                <a:cs typeface="Arial" panose="020B0604020202020204" pitchFamily="34" charset="0"/>
              </a:rPr>
              <a:t> </a:t>
            </a:r>
            <a:endParaRPr lang="ru-RU" sz="1300" b="1" kern="1200" baseline="-25000" dirty="0">
              <a:solidFill>
                <a:schemeClr val="tx2">
                  <a:lumMod val="75000"/>
                </a:schemeClr>
              </a:solidFill>
              <a:latin typeface="Arial" panose="020B0604020202020204" pitchFamily="34" charset="0"/>
              <a:cs typeface="Arial" panose="020B0604020202020204" pitchFamily="34" charset="0"/>
            </a:endParaRPr>
          </a:p>
        </p:txBody>
      </p:sp>
      <p:grpSp>
        <p:nvGrpSpPr>
          <p:cNvPr id="10" name="Группа 9">
            <a:extLst>
              <a:ext uri="{FF2B5EF4-FFF2-40B4-BE49-F238E27FC236}">
                <a16:creationId xmlns="" xmlns:a16="http://schemas.microsoft.com/office/drawing/2014/main" id="{6B9DB23F-CEB3-6213-8322-AE22112819E1}"/>
              </a:ext>
            </a:extLst>
          </p:cNvPr>
          <p:cNvGrpSpPr/>
          <p:nvPr/>
        </p:nvGrpSpPr>
        <p:grpSpPr>
          <a:xfrm>
            <a:off x="0" y="106755"/>
            <a:ext cx="12192000" cy="832053"/>
            <a:chOff x="0" y="106755"/>
            <a:chExt cx="12192000" cy="832053"/>
          </a:xfrm>
        </p:grpSpPr>
        <p:sp>
          <p:nvSpPr>
            <p:cNvPr id="11" name="AutoShape 17">
              <a:extLst>
                <a:ext uri="{FF2B5EF4-FFF2-40B4-BE49-F238E27FC236}">
                  <a16:creationId xmlns="" xmlns:a16="http://schemas.microsoft.com/office/drawing/2014/main" id="{7E683D8D-5938-2209-6F66-EB633386A7AC}"/>
                </a:ext>
              </a:extLst>
            </p:cNvPr>
            <p:cNvSpPr>
              <a:spLocks noChangeArrowheads="1"/>
            </p:cNvSpPr>
            <p:nvPr/>
          </p:nvSpPr>
          <p:spPr bwMode="auto">
            <a:xfrm>
              <a:off x="1621766" y="167639"/>
              <a:ext cx="9396445" cy="710288"/>
            </a:xfrm>
            <a:prstGeom prst="parallelogram">
              <a:avLst>
                <a:gd name="adj" fmla="val 28625"/>
              </a:avLst>
            </a:prstGeom>
            <a:solidFill>
              <a:srgbClr val="002060"/>
            </a:soli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b="1" dirty="0">
                <a:solidFill>
                  <a:srgbClr val="FFFFFF"/>
                </a:solidFill>
                <a:latin typeface="Times New Roman" panose="02020603050405020304" pitchFamily="18" charset="0"/>
              </a:endParaRPr>
            </a:p>
            <a:p>
              <a:pPr eaLnBrk="1" hangingPunct="1"/>
              <a:endParaRPr lang="ru-RU" altLang="ru-RU" dirty="0"/>
            </a:p>
          </p:txBody>
        </p:sp>
        <p:sp>
          <p:nvSpPr>
            <p:cNvPr id="12" name="TextBox 6">
              <a:extLst>
                <a:ext uri="{FF2B5EF4-FFF2-40B4-BE49-F238E27FC236}">
                  <a16:creationId xmlns="" xmlns:a16="http://schemas.microsoft.com/office/drawing/2014/main" id="{5886AE31-C310-1BE7-2E7B-4BC692C3217B}"/>
                </a:ext>
              </a:extLst>
            </p:cNvPr>
            <p:cNvSpPr txBox="1">
              <a:spLocks noChangeArrowheads="1"/>
            </p:cNvSpPr>
            <p:nvPr/>
          </p:nvSpPr>
          <p:spPr bwMode="auto">
            <a:xfrm>
              <a:off x="0" y="117509"/>
              <a:ext cx="12192000" cy="809773"/>
            </a:xfrm>
            <a:prstGeom prst="rect">
              <a:avLst/>
            </a:prstGeom>
            <a:noFill/>
            <a:ln w="9525">
              <a:noFill/>
              <a:miter lim="800000"/>
              <a:headEnd/>
              <a:tailEnd/>
            </a:ln>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ru-RU" sz="2462" b="1" dirty="0" smtClean="0">
                  <a:solidFill>
                    <a:schemeClr val="bg1"/>
                  </a:solidFill>
                  <a:latin typeface="Arial" panose="020B0604020202020204" pitchFamily="34" charset="0"/>
                  <a:cs typeface="Arial" panose="020B0604020202020204" pitchFamily="34" charset="0"/>
                </a:rPr>
                <a:t>УРАН ӨНДІРІСІ</a:t>
              </a:r>
              <a:endParaRPr lang="ru-RU" sz="2462" b="1" dirty="0">
                <a:solidFill>
                  <a:schemeClr val="bg1"/>
                </a:solidFill>
                <a:latin typeface="Arial" panose="020B0604020202020204" pitchFamily="34" charset="0"/>
                <a:cs typeface="Arial" panose="020B0604020202020204" pitchFamily="34" charset="0"/>
              </a:endParaRPr>
            </a:p>
            <a:p>
              <a:pPr algn="ctr"/>
              <a:r>
                <a:rPr lang="ru-RU" sz="2200" b="1" dirty="0" smtClean="0">
                  <a:solidFill>
                    <a:schemeClr val="bg1"/>
                  </a:solidFill>
                  <a:latin typeface="Arial" panose="020B0604020202020204" pitchFamily="34" charset="0"/>
                  <a:cs typeface="Arial" panose="020B0604020202020204" pitchFamily="34" charset="0"/>
                </a:rPr>
                <a:t>2025 </a:t>
              </a:r>
              <a:r>
                <a:rPr lang="ru-RU" sz="2200" b="1" dirty="0">
                  <a:solidFill>
                    <a:schemeClr val="bg1"/>
                  </a:solidFill>
                  <a:latin typeface="Arial" panose="020B0604020202020204" pitchFamily="34" charset="0"/>
                  <a:cs typeface="Arial" panose="020B0604020202020204" pitchFamily="34" charset="0"/>
                </a:rPr>
                <a:t>– </a:t>
              </a:r>
              <a:r>
                <a:rPr lang="ru-RU" sz="2200" b="1" dirty="0" smtClean="0">
                  <a:solidFill>
                    <a:schemeClr val="bg1"/>
                  </a:solidFill>
                  <a:latin typeface="Arial" panose="020B0604020202020204" pitchFamily="34" charset="0"/>
                  <a:cs typeface="Arial" panose="020B0604020202020204" pitchFamily="34" charset="0"/>
                </a:rPr>
                <a:t>2034 ЖЫЛДАРҒА АРНАЛҒАН МІНДЕТТЕР </a:t>
              </a:r>
              <a:endParaRPr lang="ru-RU" sz="2200" b="1" dirty="0">
                <a:solidFill>
                  <a:schemeClr val="bg1"/>
                </a:solidFill>
                <a:latin typeface="Arial" panose="020B0604020202020204" pitchFamily="34" charset="0"/>
                <a:cs typeface="Arial" panose="020B0604020202020204" pitchFamily="34" charset="0"/>
              </a:endParaRPr>
            </a:p>
          </p:txBody>
        </p:sp>
        <p:pic>
          <p:nvPicPr>
            <p:cNvPr id="15" name="Picture 67">
              <a:extLst>
                <a:ext uri="{FF2B5EF4-FFF2-40B4-BE49-F238E27FC236}">
                  <a16:creationId xmlns="" xmlns:a16="http://schemas.microsoft.com/office/drawing/2014/main" id="{2061F597-AAC7-1C32-5743-DC9279A50D0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11153488" y="167639"/>
              <a:ext cx="684867" cy="710288"/>
            </a:xfrm>
            <a:prstGeom prst="rect">
              <a:avLst/>
            </a:prstGeom>
            <a:noFill/>
            <a:ln w="9525">
              <a:noFill/>
              <a:miter lim="800000"/>
              <a:headEnd/>
              <a:tailEnd/>
            </a:ln>
          </p:spPr>
        </p:pic>
        <p:pic>
          <p:nvPicPr>
            <p:cNvPr id="16" name="Изображение 1" descr="Kazatomprom logo_new.jpg">
              <a:extLst>
                <a:ext uri="{FF2B5EF4-FFF2-40B4-BE49-F238E27FC236}">
                  <a16:creationId xmlns="" xmlns:a16="http://schemas.microsoft.com/office/drawing/2014/main" id="{7B55309B-4EA5-10FC-F7E2-793201EE689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9218" y="106755"/>
              <a:ext cx="1385630" cy="832053"/>
            </a:xfrm>
            <a:prstGeom prst="rect">
              <a:avLst/>
            </a:prstGeom>
          </p:spPr>
        </p:pic>
      </p:grpSp>
      <p:sp>
        <p:nvSpPr>
          <p:cNvPr id="19" name="Прямоугольник 18">
            <a:extLst>
              <a:ext uri="{FF2B5EF4-FFF2-40B4-BE49-F238E27FC236}">
                <a16:creationId xmlns="" xmlns:a16="http://schemas.microsoft.com/office/drawing/2014/main" id="{EFE4C523-EE3E-440F-84AA-412C02EF378C}"/>
              </a:ext>
            </a:extLst>
          </p:cNvPr>
          <p:cNvSpPr/>
          <p:nvPr/>
        </p:nvSpPr>
        <p:spPr>
          <a:xfrm>
            <a:off x="1184460" y="2183269"/>
            <a:ext cx="10347619" cy="738664"/>
          </a:xfrm>
          <a:prstGeom prst="rect">
            <a:avLst/>
          </a:prstGeom>
        </p:spPr>
        <p:txBody>
          <a:bodyPr vert="horz" wrap="square" lIns="0" tIns="0" rIns="0" bIns="0" rtlCol="0">
            <a:spAutoFit/>
          </a:bodyPr>
          <a:lstStyle/>
          <a:p>
            <a:pPr algn="just">
              <a:spcBef>
                <a:spcPts val="300"/>
              </a:spcBef>
              <a:spcAft>
                <a:spcPts val="300"/>
              </a:spcAft>
              <a:buClr>
                <a:srgbClr val="002060"/>
              </a:buClr>
              <a:buSzPct val="100000"/>
              <a:buFont typeface="Segoe UI" panose="020B0502040204020203" pitchFamily="34" charset="0"/>
              <a:buNone/>
            </a:pPr>
            <a:r>
              <a:rPr lang="ru-RU" sz="1600" b="1" dirty="0" smtClean="0">
                <a:solidFill>
                  <a:srgbClr val="002060"/>
                </a:solidFill>
                <a:latin typeface="Arial" panose="020B0604020202020204" pitchFamily="34" charset="0"/>
                <a:cs typeface="Arial" panose="020B0604020202020204" pitchFamily="34" charset="0"/>
              </a:rPr>
              <a:t>1.2. </a:t>
            </a:r>
            <a:r>
              <a:rPr lang="kk-KZ" sz="1600" b="1" noProof="1" smtClean="0">
                <a:solidFill>
                  <a:srgbClr val="002060"/>
                </a:solidFill>
                <a:cs typeface="Arial" panose="020B0604020202020204" pitchFamily="34" charset="0"/>
              </a:rPr>
              <a:t>2034 жылға дейін осы деңгейде өз позицияларын сақтай отырып, тұтынушының өнім сапасы жөніндегі талаптарын орындай отырып, құрамында уран бар материалдарды уран оксиді ұнтақтарына дейін жыл сайын қайта өңдеуді жүзеге асыру.</a:t>
            </a:r>
            <a:endParaRPr lang="kk-KZ" sz="1600" b="1" noProof="1">
              <a:solidFill>
                <a:srgbClr val="002060"/>
              </a:solidFill>
              <a:cs typeface="Arial" panose="020B0604020202020204" pitchFamily="34" charset="0"/>
            </a:endParaRPr>
          </a:p>
        </p:txBody>
      </p:sp>
      <p:sp>
        <p:nvSpPr>
          <p:cNvPr id="20" name="Прямоугольник 19">
            <a:extLst>
              <a:ext uri="{FF2B5EF4-FFF2-40B4-BE49-F238E27FC236}">
                <a16:creationId xmlns="" xmlns:a16="http://schemas.microsoft.com/office/drawing/2014/main" id="{EFE4C523-EE3E-440F-84AA-412C02EF378C}"/>
              </a:ext>
            </a:extLst>
          </p:cNvPr>
          <p:cNvSpPr/>
          <p:nvPr/>
        </p:nvSpPr>
        <p:spPr>
          <a:xfrm>
            <a:off x="1167682" y="1412378"/>
            <a:ext cx="10347619" cy="492443"/>
          </a:xfrm>
          <a:prstGeom prst="rect">
            <a:avLst/>
          </a:prstGeom>
        </p:spPr>
        <p:txBody>
          <a:bodyPr vert="horz" wrap="square" lIns="0" tIns="0" rIns="0" bIns="0" rtlCol="0">
            <a:spAutoFit/>
          </a:bodyPr>
          <a:lstStyle/>
          <a:p>
            <a:pPr algn="just">
              <a:spcBef>
                <a:spcPts val="300"/>
              </a:spcBef>
              <a:spcAft>
                <a:spcPts val="300"/>
              </a:spcAft>
              <a:buClr>
                <a:srgbClr val="002060"/>
              </a:buClr>
              <a:buSzPct val="100000"/>
              <a:buFont typeface="Segoe UI" panose="020B0502040204020203" pitchFamily="34" charset="0"/>
              <a:buNone/>
            </a:pPr>
            <a:r>
              <a:rPr lang="ru-RU" sz="1600" b="1" dirty="0" smtClean="0">
                <a:solidFill>
                  <a:srgbClr val="002060"/>
                </a:solidFill>
                <a:latin typeface="Arial" panose="020B0604020202020204" pitchFamily="34" charset="0"/>
                <a:cs typeface="Arial" panose="020B0604020202020204" pitchFamily="34" charset="0"/>
              </a:rPr>
              <a:t>1.1. </a:t>
            </a:r>
            <a:r>
              <a:rPr lang="kk-KZ" sz="1600" b="1" noProof="1" smtClean="0">
                <a:solidFill>
                  <a:srgbClr val="002060"/>
                </a:solidFill>
                <a:cs typeface="Arial" panose="020B0604020202020204" pitchFamily="34" charset="0"/>
              </a:rPr>
              <a:t>2034 жылға қарай тұтынушы сертификаттаған «ҮМЗ» АҚ өндірісінің отын таблеткаларын өткізу көлемін ұлғайту.</a:t>
            </a:r>
            <a:endParaRPr lang="kk-KZ" sz="1600" b="1" noProof="1">
              <a:solidFill>
                <a:srgbClr val="002060"/>
              </a:solidFill>
              <a:cs typeface="Arial" panose="020B0604020202020204" pitchFamily="34" charset="0"/>
            </a:endParaRPr>
          </a:p>
        </p:txBody>
      </p:sp>
      <p:sp>
        <p:nvSpPr>
          <p:cNvPr id="21" name="Минус 41">
            <a:extLst>
              <a:ext uri="{FF2B5EF4-FFF2-40B4-BE49-F238E27FC236}">
                <a16:creationId xmlns="" xmlns:a16="http://schemas.microsoft.com/office/drawing/2014/main" id="{CBC45A14-A8E9-44DE-A2D2-E77A68C56609}"/>
              </a:ext>
            </a:extLst>
          </p:cNvPr>
          <p:cNvSpPr/>
          <p:nvPr/>
        </p:nvSpPr>
        <p:spPr>
          <a:xfrm rot="5400000">
            <a:off x="415359" y="1514547"/>
            <a:ext cx="1069668" cy="430792"/>
          </a:xfrm>
          <a:prstGeom prst="mathMinus">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2" name="Минус 41">
            <a:extLst>
              <a:ext uri="{FF2B5EF4-FFF2-40B4-BE49-F238E27FC236}">
                <a16:creationId xmlns="" xmlns:a16="http://schemas.microsoft.com/office/drawing/2014/main" id="{CBC45A14-A8E9-44DE-A2D2-E77A68C56609}"/>
              </a:ext>
            </a:extLst>
          </p:cNvPr>
          <p:cNvSpPr/>
          <p:nvPr/>
        </p:nvSpPr>
        <p:spPr>
          <a:xfrm rot="5400000">
            <a:off x="423749" y="2402333"/>
            <a:ext cx="1069668" cy="430792"/>
          </a:xfrm>
          <a:prstGeom prst="mathMinus">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3" name="Прямоугольник 22">
            <a:extLst>
              <a:ext uri="{FF2B5EF4-FFF2-40B4-BE49-F238E27FC236}">
                <a16:creationId xmlns="" xmlns:a16="http://schemas.microsoft.com/office/drawing/2014/main" id="{EFE4C523-EE3E-440F-84AA-412C02EF378C}"/>
              </a:ext>
            </a:extLst>
          </p:cNvPr>
          <p:cNvSpPr/>
          <p:nvPr/>
        </p:nvSpPr>
        <p:spPr>
          <a:xfrm>
            <a:off x="1167681" y="3208823"/>
            <a:ext cx="10347619" cy="492443"/>
          </a:xfrm>
          <a:prstGeom prst="rect">
            <a:avLst/>
          </a:prstGeom>
        </p:spPr>
        <p:txBody>
          <a:bodyPr vert="horz" wrap="square" lIns="0" tIns="0" rIns="0" bIns="0" rtlCol="0">
            <a:spAutoFit/>
          </a:bodyPr>
          <a:lstStyle/>
          <a:p>
            <a:pPr algn="just">
              <a:spcBef>
                <a:spcPts val="300"/>
              </a:spcBef>
              <a:spcAft>
                <a:spcPts val="300"/>
              </a:spcAft>
              <a:buClr>
                <a:srgbClr val="002060"/>
              </a:buClr>
              <a:buSzPct val="100000"/>
              <a:buFont typeface="Segoe UI" panose="020B0502040204020203" pitchFamily="34" charset="0"/>
              <a:buNone/>
            </a:pPr>
            <a:r>
              <a:rPr lang="ru-RU" sz="1600" b="1" dirty="0" smtClean="0">
                <a:solidFill>
                  <a:srgbClr val="002060"/>
                </a:solidFill>
                <a:latin typeface="Arial" panose="020B0604020202020204" pitchFamily="34" charset="0"/>
                <a:cs typeface="Arial" panose="020B0604020202020204" pitchFamily="34" charset="0"/>
              </a:rPr>
              <a:t>1.3</a:t>
            </a:r>
            <a:r>
              <a:rPr lang="ru-RU" sz="1600" b="1" dirty="0" smtClean="0">
                <a:solidFill>
                  <a:srgbClr val="002060"/>
                </a:solidFill>
                <a:cs typeface="Arial" panose="020B0604020202020204" pitchFamily="34" charset="0"/>
              </a:rPr>
              <a:t>. </a:t>
            </a:r>
            <a:r>
              <a:rPr lang="kk-KZ" sz="1600" b="1" noProof="1" smtClean="0">
                <a:solidFill>
                  <a:srgbClr val="002060"/>
                </a:solidFill>
                <a:cs typeface="Arial" panose="020B0604020202020204" pitchFamily="34" charset="0"/>
              </a:rPr>
              <a:t>«Қазатомөнеркәсіп» ҰАК» АҚ-ның қолдауымен қосымша пайда ала отырып, конверсиялық кәсіпорындардың атына ядролық тазалықтағы уран шала тотығы-тотығын жеткізуді жүзеге асыру.</a:t>
            </a:r>
            <a:endParaRPr lang="kk-KZ" sz="1600" b="1" noProof="1">
              <a:solidFill>
                <a:srgbClr val="002060"/>
              </a:solidFill>
              <a:cs typeface="Arial" panose="020B0604020202020204" pitchFamily="34" charset="0"/>
            </a:endParaRPr>
          </a:p>
        </p:txBody>
      </p:sp>
      <p:sp>
        <p:nvSpPr>
          <p:cNvPr id="24" name="Минус 41">
            <a:extLst>
              <a:ext uri="{FF2B5EF4-FFF2-40B4-BE49-F238E27FC236}">
                <a16:creationId xmlns="" xmlns:a16="http://schemas.microsoft.com/office/drawing/2014/main" id="{CBC45A14-A8E9-44DE-A2D2-E77A68C56609}"/>
              </a:ext>
            </a:extLst>
          </p:cNvPr>
          <p:cNvSpPr/>
          <p:nvPr/>
        </p:nvSpPr>
        <p:spPr>
          <a:xfrm rot="5400000">
            <a:off x="432139" y="3339901"/>
            <a:ext cx="1069668" cy="430792"/>
          </a:xfrm>
          <a:prstGeom prst="mathMinus">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5" name="Прямоугольник 24">
            <a:extLst>
              <a:ext uri="{FF2B5EF4-FFF2-40B4-BE49-F238E27FC236}">
                <a16:creationId xmlns="" xmlns:a16="http://schemas.microsoft.com/office/drawing/2014/main" id="{EFE4C523-EE3E-440F-84AA-412C02EF378C}"/>
              </a:ext>
            </a:extLst>
          </p:cNvPr>
          <p:cNvSpPr/>
          <p:nvPr/>
        </p:nvSpPr>
        <p:spPr>
          <a:xfrm>
            <a:off x="1184460" y="4157172"/>
            <a:ext cx="10347619" cy="246221"/>
          </a:xfrm>
          <a:prstGeom prst="rect">
            <a:avLst/>
          </a:prstGeom>
        </p:spPr>
        <p:txBody>
          <a:bodyPr vert="horz" wrap="square" lIns="0" tIns="0" rIns="0" bIns="0" rtlCol="0">
            <a:spAutoFit/>
          </a:bodyPr>
          <a:lstStyle/>
          <a:p>
            <a:pPr algn="just">
              <a:spcBef>
                <a:spcPts val="300"/>
              </a:spcBef>
              <a:spcAft>
                <a:spcPts val="300"/>
              </a:spcAft>
              <a:buClr>
                <a:srgbClr val="002060"/>
              </a:buClr>
              <a:buSzPct val="100000"/>
              <a:buFont typeface="Segoe UI" panose="020B0502040204020203" pitchFamily="34" charset="0"/>
              <a:buNone/>
            </a:pPr>
            <a:r>
              <a:rPr lang="ru-RU" sz="1600" b="1" dirty="0" smtClean="0">
                <a:solidFill>
                  <a:srgbClr val="002060"/>
                </a:solidFill>
                <a:latin typeface="Arial" panose="020B0604020202020204" pitchFamily="34" charset="0"/>
                <a:cs typeface="Arial" panose="020B0604020202020204" pitchFamily="34" charset="0"/>
              </a:rPr>
              <a:t>1.4.</a:t>
            </a:r>
            <a:r>
              <a:rPr lang="ru-RU" sz="1600" b="1" dirty="0" smtClean="0">
                <a:solidFill>
                  <a:srgbClr val="002060"/>
                </a:solidFill>
                <a:cs typeface="Arial" panose="020B0604020202020204" pitchFamily="34" charset="0"/>
              </a:rPr>
              <a:t> </a:t>
            </a:r>
            <a:r>
              <a:rPr lang="kk-KZ" sz="1600" b="1" noProof="1" smtClean="0">
                <a:solidFill>
                  <a:srgbClr val="002060"/>
                </a:solidFill>
                <a:cs typeface="Arial" panose="020B0604020202020204" pitchFamily="34" charset="0"/>
              </a:rPr>
              <a:t>ҚР АЭС қайта жүктеуді жүзеге асыру шеңберінде отын таблеткаларын жеткізу.</a:t>
            </a:r>
            <a:endParaRPr lang="kk-KZ" sz="1600" b="1" noProof="1">
              <a:solidFill>
                <a:srgbClr val="002060"/>
              </a:solidFill>
              <a:cs typeface="Arial" panose="020B0604020202020204" pitchFamily="34" charset="0"/>
            </a:endParaRPr>
          </a:p>
        </p:txBody>
      </p:sp>
      <p:sp>
        <p:nvSpPr>
          <p:cNvPr id="26" name="Минус 41">
            <a:extLst>
              <a:ext uri="{FF2B5EF4-FFF2-40B4-BE49-F238E27FC236}">
                <a16:creationId xmlns="" xmlns:a16="http://schemas.microsoft.com/office/drawing/2014/main" id="{CBC45A14-A8E9-44DE-A2D2-E77A68C56609}"/>
              </a:ext>
            </a:extLst>
          </p:cNvPr>
          <p:cNvSpPr/>
          <p:nvPr/>
        </p:nvSpPr>
        <p:spPr>
          <a:xfrm rot="5400000">
            <a:off x="426025" y="4241169"/>
            <a:ext cx="1069668" cy="430792"/>
          </a:xfrm>
          <a:prstGeom prst="mathMinus">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7" name="Прямоугольник 26">
            <a:extLst>
              <a:ext uri="{FF2B5EF4-FFF2-40B4-BE49-F238E27FC236}">
                <a16:creationId xmlns="" xmlns:a16="http://schemas.microsoft.com/office/drawing/2014/main" id="{EFE4C523-EE3E-440F-84AA-412C02EF378C}"/>
              </a:ext>
            </a:extLst>
          </p:cNvPr>
          <p:cNvSpPr/>
          <p:nvPr/>
        </p:nvSpPr>
        <p:spPr>
          <a:xfrm>
            <a:off x="1184460" y="5005268"/>
            <a:ext cx="10347619" cy="246221"/>
          </a:xfrm>
          <a:prstGeom prst="rect">
            <a:avLst/>
          </a:prstGeom>
        </p:spPr>
        <p:txBody>
          <a:bodyPr vert="horz" wrap="square" lIns="0" tIns="0" rIns="0" bIns="0" rtlCol="0">
            <a:spAutoFit/>
          </a:bodyPr>
          <a:lstStyle/>
          <a:p>
            <a:pPr algn="just">
              <a:spcBef>
                <a:spcPts val="300"/>
              </a:spcBef>
              <a:spcAft>
                <a:spcPts val="300"/>
              </a:spcAft>
              <a:buClr>
                <a:srgbClr val="002060"/>
              </a:buClr>
              <a:buSzPct val="100000"/>
              <a:buFont typeface="Segoe UI" panose="020B0502040204020203" pitchFamily="34" charset="0"/>
              <a:buNone/>
            </a:pPr>
            <a:r>
              <a:rPr lang="ru-RU" sz="1600" b="1" dirty="0" smtClean="0">
                <a:solidFill>
                  <a:srgbClr val="002060"/>
                </a:solidFill>
                <a:latin typeface="Arial" panose="020B0604020202020204" pitchFamily="34" charset="0"/>
                <a:cs typeface="Arial" panose="020B0604020202020204" pitchFamily="34" charset="0"/>
              </a:rPr>
              <a:t>1.5. </a:t>
            </a:r>
            <a:r>
              <a:rPr lang="kk-KZ" sz="1600" b="1" noProof="1" smtClean="0">
                <a:solidFill>
                  <a:srgbClr val="002060"/>
                </a:solidFill>
                <a:cs typeface="Arial" panose="020B0604020202020204" pitchFamily="34" charset="0"/>
              </a:rPr>
              <a:t>Уран гексафторидін қалпына келтіру пирогидролизі технологиясын енгізу мүмкіндігін пысықтау</a:t>
            </a:r>
            <a:r>
              <a:rPr lang="ru-RU" sz="1600" b="1" dirty="0" smtClean="0">
                <a:solidFill>
                  <a:srgbClr val="002060"/>
                </a:solidFill>
                <a:cs typeface="Arial" panose="020B0604020202020204" pitchFamily="34" charset="0"/>
              </a:rPr>
              <a:t>.  </a:t>
            </a:r>
            <a:endParaRPr lang="ru-RU" sz="1600" b="1" dirty="0">
              <a:solidFill>
                <a:srgbClr val="002060"/>
              </a:solidFill>
              <a:cs typeface="Arial" panose="020B0604020202020204" pitchFamily="34" charset="0"/>
            </a:endParaRPr>
          </a:p>
        </p:txBody>
      </p:sp>
      <p:sp>
        <p:nvSpPr>
          <p:cNvPr id="28" name="Минус 41">
            <a:extLst>
              <a:ext uri="{FF2B5EF4-FFF2-40B4-BE49-F238E27FC236}">
                <a16:creationId xmlns="" xmlns:a16="http://schemas.microsoft.com/office/drawing/2014/main" id="{CBC45A14-A8E9-44DE-A2D2-E77A68C56609}"/>
              </a:ext>
            </a:extLst>
          </p:cNvPr>
          <p:cNvSpPr/>
          <p:nvPr/>
        </p:nvSpPr>
        <p:spPr>
          <a:xfrm rot="5400000">
            <a:off x="432139" y="5147949"/>
            <a:ext cx="1069668" cy="430792"/>
          </a:xfrm>
          <a:prstGeom prst="mathMinus">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Tree>
    <p:extLst>
      <p:ext uri="{BB962C8B-B14F-4D97-AF65-F5344CB8AC3E}">
        <p14:creationId xmlns:p14="http://schemas.microsoft.com/office/powerpoint/2010/main" val="2711525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Группа 1">
            <a:extLst>
              <a:ext uri="{FF2B5EF4-FFF2-40B4-BE49-F238E27FC236}">
                <a16:creationId xmlns="" xmlns:a16="http://schemas.microsoft.com/office/drawing/2014/main" id="{4A6C81B6-DAF9-9990-8898-426A5756536B}"/>
              </a:ext>
            </a:extLst>
          </p:cNvPr>
          <p:cNvGrpSpPr/>
          <p:nvPr/>
        </p:nvGrpSpPr>
        <p:grpSpPr>
          <a:xfrm>
            <a:off x="0" y="106755"/>
            <a:ext cx="12192000" cy="832053"/>
            <a:chOff x="0" y="106755"/>
            <a:chExt cx="12192000" cy="832053"/>
          </a:xfrm>
        </p:grpSpPr>
        <p:sp>
          <p:nvSpPr>
            <p:cNvPr id="7" name="AutoShape 17">
              <a:extLst>
                <a:ext uri="{FF2B5EF4-FFF2-40B4-BE49-F238E27FC236}">
                  <a16:creationId xmlns="" xmlns:a16="http://schemas.microsoft.com/office/drawing/2014/main" id="{1474C18D-125B-B016-2800-52923555EE97}"/>
                </a:ext>
              </a:extLst>
            </p:cNvPr>
            <p:cNvSpPr>
              <a:spLocks noChangeArrowheads="1"/>
            </p:cNvSpPr>
            <p:nvPr/>
          </p:nvSpPr>
          <p:spPr bwMode="auto">
            <a:xfrm>
              <a:off x="1621766" y="167639"/>
              <a:ext cx="9396445" cy="710288"/>
            </a:xfrm>
            <a:prstGeom prst="parallelogram">
              <a:avLst>
                <a:gd name="adj" fmla="val 28625"/>
              </a:avLst>
            </a:prstGeom>
            <a:solidFill>
              <a:srgbClr val="002060"/>
            </a:soli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b="1" dirty="0">
                <a:solidFill>
                  <a:srgbClr val="FFFFFF"/>
                </a:solidFill>
                <a:latin typeface="Times New Roman" panose="02020603050405020304" pitchFamily="18" charset="0"/>
              </a:endParaRPr>
            </a:p>
            <a:p>
              <a:pPr eaLnBrk="1" hangingPunct="1"/>
              <a:endParaRPr lang="ru-RU" altLang="ru-RU" dirty="0"/>
            </a:p>
          </p:txBody>
        </p:sp>
        <p:sp>
          <p:nvSpPr>
            <p:cNvPr id="12" name="TextBox 6">
              <a:extLst>
                <a:ext uri="{FF2B5EF4-FFF2-40B4-BE49-F238E27FC236}">
                  <a16:creationId xmlns="" xmlns:a16="http://schemas.microsoft.com/office/drawing/2014/main" id="{60734691-AB76-FDF6-A3FC-1EF26D02F581}"/>
                </a:ext>
              </a:extLst>
            </p:cNvPr>
            <p:cNvSpPr txBox="1">
              <a:spLocks noChangeArrowheads="1"/>
            </p:cNvSpPr>
            <p:nvPr/>
          </p:nvSpPr>
          <p:spPr bwMode="auto">
            <a:xfrm>
              <a:off x="0" y="117509"/>
              <a:ext cx="12192000" cy="809773"/>
            </a:xfrm>
            <a:prstGeom prst="rect">
              <a:avLst/>
            </a:prstGeom>
            <a:noFill/>
            <a:ln w="9525">
              <a:noFill/>
              <a:miter lim="800000"/>
              <a:headEnd/>
              <a:tailEnd/>
            </a:ln>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ru-RU" sz="2462" b="1" dirty="0" smtClean="0">
                  <a:solidFill>
                    <a:schemeClr val="bg1"/>
                  </a:solidFill>
                  <a:latin typeface="Arial" panose="020B0604020202020204" pitchFamily="34" charset="0"/>
                  <a:cs typeface="Arial" panose="020B0604020202020204" pitchFamily="34" charset="0"/>
                </a:rPr>
                <a:t>БЕРИЛЛИЙ ӨНДІРІСІ</a:t>
              </a:r>
              <a:endParaRPr lang="ru-RU" sz="2462" b="1" dirty="0">
                <a:solidFill>
                  <a:schemeClr val="bg1"/>
                </a:solidFill>
                <a:latin typeface="Arial" panose="020B0604020202020204" pitchFamily="34" charset="0"/>
                <a:cs typeface="Arial" panose="020B0604020202020204" pitchFamily="34" charset="0"/>
              </a:endParaRPr>
            </a:p>
            <a:p>
              <a:pPr algn="ctr"/>
              <a:r>
                <a:rPr lang="ru-RU" sz="2200" b="1" dirty="0" smtClean="0">
                  <a:solidFill>
                    <a:schemeClr val="bg1"/>
                  </a:solidFill>
                  <a:latin typeface="Arial" panose="020B0604020202020204" pitchFamily="34" charset="0"/>
                  <a:cs typeface="Arial" panose="020B0604020202020204" pitchFamily="34" charset="0"/>
                </a:rPr>
                <a:t>2025 </a:t>
              </a:r>
              <a:r>
                <a:rPr lang="ru-RU" sz="2200" b="1" dirty="0">
                  <a:solidFill>
                    <a:schemeClr val="bg1"/>
                  </a:solidFill>
                  <a:latin typeface="Arial" panose="020B0604020202020204" pitchFamily="34" charset="0"/>
                  <a:cs typeface="Arial" panose="020B0604020202020204" pitchFamily="34" charset="0"/>
                </a:rPr>
                <a:t>– </a:t>
              </a:r>
              <a:r>
                <a:rPr lang="ru-RU" sz="2200" b="1" dirty="0" smtClean="0">
                  <a:solidFill>
                    <a:schemeClr val="bg1"/>
                  </a:solidFill>
                  <a:latin typeface="Arial" panose="020B0604020202020204" pitchFamily="34" charset="0"/>
                  <a:cs typeface="Arial" panose="020B0604020202020204" pitchFamily="34" charset="0"/>
                </a:rPr>
                <a:t>2034 ЖЫЛДАРҒА АРНАЛҒАН МІНДЕТТЕР </a:t>
              </a:r>
              <a:endParaRPr lang="ru-RU" sz="2200" b="1" dirty="0">
                <a:solidFill>
                  <a:schemeClr val="bg1"/>
                </a:solidFill>
                <a:latin typeface="Arial" panose="020B0604020202020204" pitchFamily="34" charset="0"/>
                <a:cs typeface="Arial" panose="020B0604020202020204" pitchFamily="34" charset="0"/>
              </a:endParaRPr>
            </a:p>
          </p:txBody>
        </p:sp>
        <p:pic>
          <p:nvPicPr>
            <p:cNvPr id="21" name="Picture 67">
              <a:extLst>
                <a:ext uri="{FF2B5EF4-FFF2-40B4-BE49-F238E27FC236}">
                  <a16:creationId xmlns="" xmlns:a16="http://schemas.microsoft.com/office/drawing/2014/main" id="{08E1E547-8856-FDA6-18E7-A78F6DAFF25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11153488" y="167639"/>
              <a:ext cx="684867" cy="710288"/>
            </a:xfrm>
            <a:prstGeom prst="rect">
              <a:avLst/>
            </a:prstGeom>
            <a:noFill/>
            <a:ln w="9525">
              <a:noFill/>
              <a:miter lim="800000"/>
              <a:headEnd/>
              <a:tailEnd/>
            </a:ln>
          </p:spPr>
        </p:pic>
        <p:pic>
          <p:nvPicPr>
            <p:cNvPr id="22" name="Изображение 1" descr="Kazatomprom logo_new.jpg">
              <a:extLst>
                <a:ext uri="{FF2B5EF4-FFF2-40B4-BE49-F238E27FC236}">
                  <a16:creationId xmlns="" xmlns:a16="http://schemas.microsoft.com/office/drawing/2014/main" id="{C604736F-5FE0-8F5B-664B-DC94A803D66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9218" y="106755"/>
              <a:ext cx="1385630" cy="832053"/>
            </a:xfrm>
            <a:prstGeom prst="rect">
              <a:avLst/>
            </a:prstGeom>
          </p:spPr>
        </p:pic>
      </p:grpSp>
      <p:sp>
        <p:nvSpPr>
          <p:cNvPr id="40" name="Прямоугольник 39">
            <a:extLst>
              <a:ext uri="{FF2B5EF4-FFF2-40B4-BE49-F238E27FC236}">
                <a16:creationId xmlns="" xmlns:a16="http://schemas.microsoft.com/office/drawing/2014/main" id="{EFE4C523-EE3E-440F-84AA-412C02EF378C}"/>
              </a:ext>
            </a:extLst>
          </p:cNvPr>
          <p:cNvSpPr/>
          <p:nvPr/>
        </p:nvSpPr>
        <p:spPr>
          <a:xfrm>
            <a:off x="1184460" y="2193503"/>
            <a:ext cx="10347619" cy="738664"/>
          </a:xfrm>
          <a:prstGeom prst="rect">
            <a:avLst/>
          </a:prstGeom>
        </p:spPr>
        <p:txBody>
          <a:bodyPr vert="horz" wrap="square" lIns="0" tIns="0" rIns="0" bIns="0" rtlCol="0">
            <a:spAutoFit/>
          </a:bodyPr>
          <a:lstStyle/>
          <a:p>
            <a:pPr algn="just">
              <a:spcBef>
                <a:spcPts val="300"/>
              </a:spcBef>
              <a:spcAft>
                <a:spcPts val="300"/>
              </a:spcAft>
              <a:buClr>
                <a:srgbClr val="002060"/>
              </a:buClr>
              <a:buSzPct val="100000"/>
              <a:buFont typeface="Segoe UI" panose="020B0502040204020203" pitchFamily="34" charset="0"/>
              <a:buNone/>
            </a:pPr>
            <a:r>
              <a:rPr lang="ru-RU" sz="1600" b="1" dirty="0">
                <a:solidFill>
                  <a:srgbClr val="002060"/>
                </a:solidFill>
                <a:latin typeface="Arial" panose="020B0604020202020204" pitchFamily="34" charset="0"/>
                <a:cs typeface="Arial" panose="020B0604020202020204" pitchFamily="34" charset="0"/>
              </a:rPr>
              <a:t>2.2 </a:t>
            </a:r>
            <a:r>
              <a:rPr lang="kk-KZ" sz="1600" b="1" noProof="1" smtClean="0">
                <a:solidFill>
                  <a:srgbClr val="002060"/>
                </a:solidFill>
                <a:cs typeface="Arial" panose="020B0604020202020204" pitchFamily="34" charset="0"/>
              </a:rPr>
              <a:t>2027 жылға қарай техникалық күйежентектелген бериллийден жасалған, оның ішінде ядролық энергетикада, жоғары технологиялық медициналық электроникада және нейтрон көздерінде қолданылатын бұйымдар мен дайындамалардың сату көлемін ұлғайту.</a:t>
            </a:r>
            <a:endParaRPr lang="kk-KZ" sz="1600" b="1" noProof="1">
              <a:solidFill>
                <a:srgbClr val="002060"/>
              </a:solidFill>
              <a:cs typeface="Arial" panose="020B0604020202020204" pitchFamily="34" charset="0"/>
            </a:endParaRPr>
          </a:p>
        </p:txBody>
      </p:sp>
      <p:sp>
        <p:nvSpPr>
          <p:cNvPr id="41" name="Прямоугольник 40">
            <a:extLst>
              <a:ext uri="{FF2B5EF4-FFF2-40B4-BE49-F238E27FC236}">
                <a16:creationId xmlns="" xmlns:a16="http://schemas.microsoft.com/office/drawing/2014/main" id="{EFE4C523-EE3E-440F-84AA-412C02EF378C}"/>
              </a:ext>
            </a:extLst>
          </p:cNvPr>
          <p:cNvSpPr/>
          <p:nvPr/>
        </p:nvSpPr>
        <p:spPr>
          <a:xfrm>
            <a:off x="1184460" y="1478656"/>
            <a:ext cx="10347619" cy="246221"/>
          </a:xfrm>
          <a:prstGeom prst="rect">
            <a:avLst/>
          </a:prstGeom>
        </p:spPr>
        <p:txBody>
          <a:bodyPr vert="horz" wrap="square" lIns="0" tIns="0" rIns="0" bIns="0" rtlCol="0">
            <a:spAutoFit/>
          </a:bodyPr>
          <a:lstStyle/>
          <a:p>
            <a:pPr algn="just">
              <a:spcBef>
                <a:spcPts val="300"/>
              </a:spcBef>
              <a:spcAft>
                <a:spcPts val="300"/>
              </a:spcAft>
              <a:buClr>
                <a:srgbClr val="002060"/>
              </a:buClr>
              <a:buSzPct val="100000"/>
              <a:buFont typeface="Segoe UI" panose="020B0502040204020203" pitchFamily="34" charset="0"/>
              <a:buNone/>
            </a:pPr>
            <a:r>
              <a:rPr lang="ru-RU" sz="1600" b="1" dirty="0">
                <a:solidFill>
                  <a:srgbClr val="002060"/>
                </a:solidFill>
                <a:latin typeface="Arial" panose="020B0604020202020204" pitchFamily="34" charset="0"/>
                <a:cs typeface="Arial" panose="020B0604020202020204" pitchFamily="34" charset="0"/>
              </a:rPr>
              <a:t>2.1 </a:t>
            </a:r>
            <a:r>
              <a:rPr lang="kk-KZ" sz="1600" b="1" noProof="1" smtClean="0">
                <a:solidFill>
                  <a:srgbClr val="002060"/>
                </a:solidFill>
                <a:cs typeface="Arial" panose="020B0604020202020204" pitchFamily="34" charset="0"/>
              </a:rPr>
              <a:t>2025 жылдан бастап жыл сайын кемінде 20 тонна техникалық металл бериллийін өткізу</a:t>
            </a:r>
            <a:r>
              <a:rPr lang="ru-RU" sz="1600" b="1" dirty="0" smtClean="0">
                <a:solidFill>
                  <a:srgbClr val="002060"/>
                </a:solidFill>
                <a:cs typeface="Arial" panose="020B0604020202020204" pitchFamily="34" charset="0"/>
              </a:rPr>
              <a:t>.</a:t>
            </a:r>
            <a:endParaRPr lang="ru-RU" sz="1600" b="1" dirty="0">
              <a:solidFill>
                <a:srgbClr val="002060"/>
              </a:solidFill>
              <a:latin typeface="Arial" panose="020B0604020202020204" pitchFamily="34" charset="0"/>
              <a:cs typeface="Arial" panose="020B0604020202020204" pitchFamily="34" charset="0"/>
            </a:endParaRPr>
          </a:p>
        </p:txBody>
      </p:sp>
      <p:sp>
        <p:nvSpPr>
          <p:cNvPr id="44" name="Минус 41">
            <a:extLst>
              <a:ext uri="{FF2B5EF4-FFF2-40B4-BE49-F238E27FC236}">
                <a16:creationId xmlns="" xmlns:a16="http://schemas.microsoft.com/office/drawing/2014/main" id="{CBC45A14-A8E9-44DE-A2D2-E77A68C56609}"/>
              </a:ext>
            </a:extLst>
          </p:cNvPr>
          <p:cNvSpPr/>
          <p:nvPr/>
        </p:nvSpPr>
        <p:spPr>
          <a:xfrm rot="5400000">
            <a:off x="434230" y="1504902"/>
            <a:ext cx="1069668" cy="430792"/>
          </a:xfrm>
          <a:prstGeom prst="mathMinus">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5" name="Минус 41">
            <a:extLst>
              <a:ext uri="{FF2B5EF4-FFF2-40B4-BE49-F238E27FC236}">
                <a16:creationId xmlns="" xmlns:a16="http://schemas.microsoft.com/office/drawing/2014/main" id="{CBC45A14-A8E9-44DE-A2D2-E77A68C56609}"/>
              </a:ext>
            </a:extLst>
          </p:cNvPr>
          <p:cNvSpPr/>
          <p:nvPr/>
        </p:nvSpPr>
        <p:spPr>
          <a:xfrm rot="5400000">
            <a:off x="440265" y="2397127"/>
            <a:ext cx="1069668" cy="430792"/>
          </a:xfrm>
          <a:prstGeom prst="mathMinus">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6" name="Прямоугольник 45">
            <a:extLst>
              <a:ext uri="{FF2B5EF4-FFF2-40B4-BE49-F238E27FC236}">
                <a16:creationId xmlns="" xmlns:a16="http://schemas.microsoft.com/office/drawing/2014/main" id="{EFE4C523-EE3E-440F-84AA-412C02EF378C}"/>
              </a:ext>
            </a:extLst>
          </p:cNvPr>
          <p:cNvSpPr/>
          <p:nvPr/>
        </p:nvSpPr>
        <p:spPr>
          <a:xfrm>
            <a:off x="1174308" y="3362547"/>
            <a:ext cx="10347619" cy="246221"/>
          </a:xfrm>
          <a:prstGeom prst="rect">
            <a:avLst/>
          </a:prstGeom>
        </p:spPr>
        <p:txBody>
          <a:bodyPr vert="horz" wrap="square" lIns="0" tIns="0" rIns="0" bIns="0" rtlCol="0">
            <a:spAutoFit/>
          </a:bodyPr>
          <a:lstStyle/>
          <a:p>
            <a:pPr algn="just">
              <a:spcBef>
                <a:spcPts val="300"/>
              </a:spcBef>
              <a:spcAft>
                <a:spcPts val="300"/>
              </a:spcAft>
              <a:buClr>
                <a:srgbClr val="002060"/>
              </a:buClr>
              <a:buSzPct val="100000"/>
              <a:buFont typeface="Segoe UI" panose="020B0502040204020203" pitchFamily="34" charset="0"/>
              <a:buNone/>
            </a:pPr>
            <a:r>
              <a:rPr lang="ru-RU" sz="1600" b="1" dirty="0" smtClean="0">
                <a:solidFill>
                  <a:srgbClr val="002060"/>
                </a:solidFill>
                <a:latin typeface="Arial" panose="020B0604020202020204" pitchFamily="34" charset="0"/>
                <a:cs typeface="Arial" panose="020B0604020202020204" pitchFamily="34" charset="0"/>
              </a:rPr>
              <a:t>2.3 </a:t>
            </a:r>
            <a:r>
              <a:rPr lang="kk-KZ" sz="1600" b="1" noProof="1" smtClean="0">
                <a:solidFill>
                  <a:srgbClr val="002060"/>
                </a:solidFill>
                <a:cs typeface="Arial" panose="020B0604020202020204" pitchFamily="34" charset="0"/>
              </a:rPr>
              <a:t>2028 жылға қарай бериллий бронзалардың сату көлемін ұлғайту</a:t>
            </a:r>
            <a:r>
              <a:rPr lang="ru-RU" sz="1600" b="1" dirty="0" smtClean="0">
                <a:solidFill>
                  <a:srgbClr val="002060"/>
                </a:solidFill>
                <a:cs typeface="Arial" panose="020B0604020202020204" pitchFamily="34" charset="0"/>
              </a:rPr>
              <a:t>.</a:t>
            </a:r>
            <a:endParaRPr lang="ru-RU" sz="1600" b="1" dirty="0">
              <a:solidFill>
                <a:srgbClr val="002060"/>
              </a:solidFill>
              <a:latin typeface="Arial" panose="020B0604020202020204" pitchFamily="34" charset="0"/>
              <a:cs typeface="Arial" panose="020B0604020202020204" pitchFamily="34" charset="0"/>
            </a:endParaRPr>
          </a:p>
        </p:txBody>
      </p:sp>
      <p:sp>
        <p:nvSpPr>
          <p:cNvPr id="48" name="Минус 41">
            <a:extLst>
              <a:ext uri="{FF2B5EF4-FFF2-40B4-BE49-F238E27FC236}">
                <a16:creationId xmlns="" xmlns:a16="http://schemas.microsoft.com/office/drawing/2014/main" id="{CBC45A14-A8E9-44DE-A2D2-E77A68C56609}"/>
              </a:ext>
            </a:extLst>
          </p:cNvPr>
          <p:cNvSpPr/>
          <p:nvPr/>
        </p:nvSpPr>
        <p:spPr>
          <a:xfrm rot="5400000">
            <a:off x="440265" y="3308086"/>
            <a:ext cx="1069668" cy="430792"/>
          </a:xfrm>
          <a:prstGeom prst="mathMinus">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9" name="Прямоугольник 48">
            <a:extLst>
              <a:ext uri="{FF2B5EF4-FFF2-40B4-BE49-F238E27FC236}">
                <a16:creationId xmlns="" xmlns:a16="http://schemas.microsoft.com/office/drawing/2014/main" id="{EFE4C523-EE3E-440F-84AA-412C02EF378C}"/>
              </a:ext>
            </a:extLst>
          </p:cNvPr>
          <p:cNvSpPr/>
          <p:nvPr/>
        </p:nvSpPr>
        <p:spPr>
          <a:xfrm>
            <a:off x="1167682" y="4130102"/>
            <a:ext cx="10347619" cy="246221"/>
          </a:xfrm>
          <a:prstGeom prst="rect">
            <a:avLst/>
          </a:prstGeom>
        </p:spPr>
        <p:txBody>
          <a:bodyPr vert="horz" wrap="square" lIns="0" tIns="0" rIns="0" bIns="0" rtlCol="0">
            <a:spAutoFit/>
          </a:bodyPr>
          <a:lstStyle/>
          <a:p>
            <a:pPr algn="just">
              <a:spcBef>
                <a:spcPts val="300"/>
              </a:spcBef>
              <a:spcAft>
                <a:spcPts val="300"/>
              </a:spcAft>
              <a:buClr>
                <a:srgbClr val="002060"/>
              </a:buClr>
              <a:buSzPct val="100000"/>
            </a:pPr>
            <a:r>
              <a:rPr lang="ru-RU" sz="1600" b="1" dirty="0" smtClean="0">
                <a:solidFill>
                  <a:srgbClr val="002060"/>
                </a:solidFill>
                <a:latin typeface="Arial" panose="020B0604020202020204" pitchFamily="34" charset="0"/>
                <a:cs typeface="Arial" panose="020B0604020202020204" pitchFamily="34" charset="0"/>
              </a:rPr>
              <a:t>2.4</a:t>
            </a:r>
            <a:r>
              <a:rPr lang="ru-RU" sz="1600" b="1" dirty="0" smtClean="0">
                <a:solidFill>
                  <a:srgbClr val="002060"/>
                </a:solidFill>
                <a:cs typeface="Arial" panose="020B0604020202020204" pitchFamily="34" charset="0"/>
              </a:rPr>
              <a:t> </a:t>
            </a:r>
            <a:r>
              <a:rPr lang="kk-KZ" sz="1600" b="1" noProof="1" smtClean="0">
                <a:solidFill>
                  <a:srgbClr val="002060"/>
                </a:solidFill>
                <a:cs typeface="Arial" panose="020B0604020202020204" pitchFamily="34" charset="0"/>
              </a:rPr>
              <a:t>Интерметаллидтер нарығына шығу мүмкіндігін пысықта</a:t>
            </a:r>
            <a:r>
              <a:rPr lang="ru-RU" sz="1600" b="1" dirty="0" smtClean="0">
                <a:solidFill>
                  <a:srgbClr val="002060"/>
                </a:solidFill>
                <a:cs typeface="Arial" panose="020B0604020202020204" pitchFamily="34" charset="0"/>
              </a:rPr>
              <a:t>у</a:t>
            </a:r>
            <a:endParaRPr lang="ru-RU" sz="1600" b="1" dirty="0">
              <a:solidFill>
                <a:srgbClr val="002060"/>
              </a:solidFill>
              <a:latin typeface="Arial" panose="020B0604020202020204" pitchFamily="34" charset="0"/>
              <a:cs typeface="Arial" panose="020B0604020202020204" pitchFamily="34" charset="0"/>
            </a:endParaRPr>
          </a:p>
        </p:txBody>
      </p:sp>
      <p:sp>
        <p:nvSpPr>
          <p:cNvPr id="50" name="Минус 41">
            <a:extLst>
              <a:ext uri="{FF2B5EF4-FFF2-40B4-BE49-F238E27FC236}">
                <a16:creationId xmlns="" xmlns:a16="http://schemas.microsoft.com/office/drawing/2014/main" id="{CBC45A14-A8E9-44DE-A2D2-E77A68C56609}"/>
              </a:ext>
            </a:extLst>
          </p:cNvPr>
          <p:cNvSpPr/>
          <p:nvPr/>
        </p:nvSpPr>
        <p:spPr>
          <a:xfrm rot="5400000">
            <a:off x="434230" y="4200311"/>
            <a:ext cx="1069668" cy="430792"/>
          </a:xfrm>
          <a:prstGeom prst="mathMinus">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Tree>
    <p:extLst>
      <p:ext uri="{BB962C8B-B14F-4D97-AF65-F5344CB8AC3E}">
        <p14:creationId xmlns:p14="http://schemas.microsoft.com/office/powerpoint/2010/main" val="649390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Группа 7">
            <a:extLst>
              <a:ext uri="{FF2B5EF4-FFF2-40B4-BE49-F238E27FC236}">
                <a16:creationId xmlns="" xmlns:a16="http://schemas.microsoft.com/office/drawing/2014/main" id="{39068527-338C-2AC8-A40C-0AC6773EA504}"/>
              </a:ext>
            </a:extLst>
          </p:cNvPr>
          <p:cNvGrpSpPr/>
          <p:nvPr/>
        </p:nvGrpSpPr>
        <p:grpSpPr>
          <a:xfrm>
            <a:off x="0" y="106755"/>
            <a:ext cx="12192000" cy="832053"/>
            <a:chOff x="0" y="106755"/>
            <a:chExt cx="12192000" cy="832053"/>
          </a:xfrm>
        </p:grpSpPr>
        <p:sp>
          <p:nvSpPr>
            <p:cNvPr id="10" name="AutoShape 17">
              <a:extLst>
                <a:ext uri="{FF2B5EF4-FFF2-40B4-BE49-F238E27FC236}">
                  <a16:creationId xmlns="" xmlns:a16="http://schemas.microsoft.com/office/drawing/2014/main" id="{8E2AA169-0541-9B55-C60D-7E194D8288B8}"/>
                </a:ext>
              </a:extLst>
            </p:cNvPr>
            <p:cNvSpPr>
              <a:spLocks noChangeArrowheads="1"/>
            </p:cNvSpPr>
            <p:nvPr/>
          </p:nvSpPr>
          <p:spPr bwMode="auto">
            <a:xfrm>
              <a:off x="1621766" y="167639"/>
              <a:ext cx="9396445" cy="710288"/>
            </a:xfrm>
            <a:prstGeom prst="parallelogram">
              <a:avLst>
                <a:gd name="adj" fmla="val 28625"/>
              </a:avLst>
            </a:prstGeom>
            <a:solidFill>
              <a:srgbClr val="002060"/>
            </a:soli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b="1" dirty="0">
                <a:solidFill>
                  <a:srgbClr val="FFFFFF"/>
                </a:solidFill>
                <a:latin typeface="Times New Roman" panose="02020603050405020304" pitchFamily="18" charset="0"/>
              </a:endParaRPr>
            </a:p>
            <a:p>
              <a:pPr eaLnBrk="1" hangingPunct="1"/>
              <a:endParaRPr lang="ru-RU" altLang="ru-RU" dirty="0"/>
            </a:p>
          </p:txBody>
        </p:sp>
        <p:sp>
          <p:nvSpPr>
            <p:cNvPr id="12" name="TextBox 6">
              <a:extLst>
                <a:ext uri="{FF2B5EF4-FFF2-40B4-BE49-F238E27FC236}">
                  <a16:creationId xmlns="" xmlns:a16="http://schemas.microsoft.com/office/drawing/2014/main" id="{DF2C350C-4330-C36A-4D88-6E4DC2E768FF}"/>
                </a:ext>
              </a:extLst>
            </p:cNvPr>
            <p:cNvSpPr txBox="1">
              <a:spLocks noChangeArrowheads="1"/>
            </p:cNvSpPr>
            <p:nvPr/>
          </p:nvSpPr>
          <p:spPr bwMode="auto">
            <a:xfrm>
              <a:off x="0" y="117509"/>
              <a:ext cx="12192000" cy="809773"/>
            </a:xfrm>
            <a:prstGeom prst="rect">
              <a:avLst/>
            </a:prstGeom>
            <a:noFill/>
            <a:ln w="9525">
              <a:noFill/>
              <a:miter lim="800000"/>
              <a:headEnd/>
              <a:tailEnd/>
            </a:ln>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ru-RU" sz="2462" b="1" dirty="0" smtClean="0">
                  <a:solidFill>
                    <a:schemeClr val="bg1"/>
                  </a:solidFill>
                  <a:latin typeface="Arial" panose="020B0604020202020204" pitchFamily="34" charset="0"/>
                  <a:cs typeface="Arial" panose="020B0604020202020204" pitchFamily="34" charset="0"/>
                </a:rPr>
                <a:t>ТАНТАЛ ӨНДІРІСІ</a:t>
              </a:r>
              <a:endParaRPr lang="ru-RU" sz="2462" b="1" dirty="0">
                <a:solidFill>
                  <a:schemeClr val="bg1"/>
                </a:solidFill>
                <a:latin typeface="Arial" panose="020B0604020202020204" pitchFamily="34" charset="0"/>
                <a:cs typeface="Arial" panose="020B0604020202020204" pitchFamily="34" charset="0"/>
              </a:endParaRPr>
            </a:p>
            <a:p>
              <a:pPr algn="ctr"/>
              <a:r>
                <a:rPr lang="ru-RU" sz="2200" b="1" dirty="0" smtClean="0">
                  <a:solidFill>
                    <a:schemeClr val="bg1"/>
                  </a:solidFill>
                  <a:latin typeface="Arial" panose="020B0604020202020204" pitchFamily="34" charset="0"/>
                  <a:cs typeface="Arial" panose="020B0604020202020204" pitchFamily="34" charset="0"/>
                </a:rPr>
                <a:t>2025 </a:t>
              </a:r>
              <a:r>
                <a:rPr lang="ru-RU" sz="2200" b="1" dirty="0">
                  <a:solidFill>
                    <a:schemeClr val="bg1"/>
                  </a:solidFill>
                  <a:latin typeface="Arial" panose="020B0604020202020204" pitchFamily="34" charset="0"/>
                  <a:cs typeface="Arial" panose="020B0604020202020204" pitchFamily="34" charset="0"/>
                </a:rPr>
                <a:t>– </a:t>
              </a:r>
              <a:r>
                <a:rPr lang="ru-RU" sz="2200" b="1" dirty="0" smtClean="0">
                  <a:solidFill>
                    <a:schemeClr val="bg1"/>
                  </a:solidFill>
                  <a:latin typeface="Arial" panose="020B0604020202020204" pitchFamily="34" charset="0"/>
                  <a:cs typeface="Arial" panose="020B0604020202020204" pitchFamily="34" charset="0"/>
                </a:rPr>
                <a:t>2034 ЖЫЛДАРҒА АРНАЛҒАН МІНДЕТТЕР</a:t>
              </a:r>
              <a:endParaRPr lang="ru-RU" sz="2200" b="1" dirty="0">
                <a:solidFill>
                  <a:schemeClr val="bg1"/>
                </a:solidFill>
                <a:latin typeface="Arial" panose="020B0604020202020204" pitchFamily="34" charset="0"/>
                <a:cs typeface="Arial" panose="020B0604020202020204" pitchFamily="34" charset="0"/>
              </a:endParaRPr>
            </a:p>
          </p:txBody>
        </p:sp>
        <p:pic>
          <p:nvPicPr>
            <p:cNvPr id="15" name="Picture 67">
              <a:extLst>
                <a:ext uri="{FF2B5EF4-FFF2-40B4-BE49-F238E27FC236}">
                  <a16:creationId xmlns="" xmlns:a16="http://schemas.microsoft.com/office/drawing/2014/main" id="{B68B2283-068A-67AF-C34E-F0D4FAD049A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11153488" y="167639"/>
              <a:ext cx="684867" cy="710288"/>
            </a:xfrm>
            <a:prstGeom prst="rect">
              <a:avLst/>
            </a:prstGeom>
            <a:noFill/>
            <a:ln w="9525">
              <a:noFill/>
              <a:miter lim="800000"/>
              <a:headEnd/>
              <a:tailEnd/>
            </a:ln>
          </p:spPr>
        </p:pic>
        <p:pic>
          <p:nvPicPr>
            <p:cNvPr id="16" name="Изображение 1" descr="Kazatomprom logo_new.jpg">
              <a:extLst>
                <a:ext uri="{FF2B5EF4-FFF2-40B4-BE49-F238E27FC236}">
                  <a16:creationId xmlns="" xmlns:a16="http://schemas.microsoft.com/office/drawing/2014/main" id="{6C1AD25C-E2B1-3897-31BE-4093C3F8597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9218" y="106755"/>
              <a:ext cx="1385630" cy="832053"/>
            </a:xfrm>
            <a:prstGeom prst="rect">
              <a:avLst/>
            </a:prstGeom>
          </p:spPr>
        </p:pic>
      </p:grpSp>
      <p:sp>
        <p:nvSpPr>
          <p:cNvPr id="38" name="Минус 40">
            <a:extLst>
              <a:ext uri="{FF2B5EF4-FFF2-40B4-BE49-F238E27FC236}">
                <a16:creationId xmlns="" xmlns:a16="http://schemas.microsoft.com/office/drawing/2014/main" id="{02B1B0F1-53ED-48DF-A548-307EE4B31FB6}"/>
              </a:ext>
            </a:extLst>
          </p:cNvPr>
          <p:cNvSpPr/>
          <p:nvPr/>
        </p:nvSpPr>
        <p:spPr>
          <a:xfrm rot="5400000">
            <a:off x="446326" y="1471272"/>
            <a:ext cx="1011953" cy="430792"/>
          </a:xfrm>
          <a:prstGeom prst="mathMinus">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9" name="Прямоугольник 38">
            <a:extLst>
              <a:ext uri="{FF2B5EF4-FFF2-40B4-BE49-F238E27FC236}">
                <a16:creationId xmlns="" xmlns:a16="http://schemas.microsoft.com/office/drawing/2014/main" id="{EFE4C523-EE3E-440F-84AA-412C02EF378C}"/>
              </a:ext>
            </a:extLst>
          </p:cNvPr>
          <p:cNvSpPr/>
          <p:nvPr/>
        </p:nvSpPr>
        <p:spPr>
          <a:xfrm>
            <a:off x="1167682" y="2277984"/>
            <a:ext cx="10347619" cy="738664"/>
          </a:xfrm>
          <a:prstGeom prst="rect">
            <a:avLst/>
          </a:prstGeom>
        </p:spPr>
        <p:txBody>
          <a:bodyPr vert="horz" wrap="square" lIns="0" tIns="0" rIns="0" bIns="0" rtlCol="0">
            <a:spAutoFit/>
          </a:bodyPr>
          <a:lstStyle/>
          <a:p>
            <a:pPr lvl="0" algn="just" fontAlgn="auto">
              <a:spcBef>
                <a:spcPts val="300"/>
              </a:spcBef>
              <a:spcAft>
                <a:spcPts val="300"/>
              </a:spcAft>
              <a:buClr>
                <a:srgbClr val="002060"/>
              </a:buClr>
              <a:buSzPct val="100000"/>
              <a:defRPr/>
            </a:pPr>
            <a:r>
              <a:rPr kumimoji="0" lang="ru-RU" sz="16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3.2 </a:t>
            </a:r>
            <a:r>
              <a:rPr lang="kk-KZ" sz="1600" b="1" noProof="1" smtClean="0">
                <a:solidFill>
                  <a:srgbClr val="002060"/>
                </a:solidFill>
                <a:cs typeface="Arial" panose="020B0604020202020204" pitchFamily="34" charset="0"/>
              </a:rPr>
              <a:t>2034 жылға қарай орнықты өсуге қол жеткізу мақсатында тантал өніміне сұранысты қанағаттандыру үшін өнім желісін кеңейту (стандартты емес ені бар табақтар мен лента, танталдан жасалған бұйымдар (түптабандар, қақпақтар, құбырлар және т.б.).</a:t>
            </a:r>
            <a:endParaRPr kumimoji="0" lang="kk-KZ" sz="1600" b="1" i="0" u="none" strike="noStrike" kern="1200" cap="none" spc="0" normalizeH="0" baseline="0" noProof="1">
              <a:ln>
                <a:noFill/>
              </a:ln>
              <a:solidFill>
                <a:srgbClr val="002060"/>
              </a:solidFill>
              <a:effectLst/>
              <a:uLnTx/>
              <a:uFillTx/>
              <a:cs typeface="Arial" panose="020B0604020202020204" pitchFamily="34" charset="0"/>
            </a:endParaRPr>
          </a:p>
        </p:txBody>
      </p:sp>
      <p:sp>
        <p:nvSpPr>
          <p:cNvPr id="40" name="Прямоугольник 39">
            <a:extLst>
              <a:ext uri="{FF2B5EF4-FFF2-40B4-BE49-F238E27FC236}">
                <a16:creationId xmlns="" xmlns:a16="http://schemas.microsoft.com/office/drawing/2014/main" id="{EFE4C523-EE3E-440F-84AA-412C02EF378C}"/>
              </a:ext>
            </a:extLst>
          </p:cNvPr>
          <p:cNvSpPr/>
          <p:nvPr/>
        </p:nvSpPr>
        <p:spPr>
          <a:xfrm>
            <a:off x="1176079" y="1317336"/>
            <a:ext cx="10347619" cy="1061829"/>
          </a:xfrm>
          <a:prstGeom prst="rect">
            <a:avLst/>
          </a:prstGeom>
        </p:spPr>
        <p:txBody>
          <a:bodyPr vert="horz" wrap="square" lIns="0" tIns="0" rIns="0" bIns="0" rtlCol="0">
            <a:spAutoFit/>
          </a:bodyPr>
          <a:lstStyle/>
          <a:p>
            <a:pPr lvl="0" algn="just" fontAlgn="auto">
              <a:spcBef>
                <a:spcPts val="300"/>
              </a:spcBef>
              <a:spcAft>
                <a:spcPts val="300"/>
              </a:spcAft>
              <a:buClr>
                <a:srgbClr val="002060"/>
              </a:buClr>
              <a:buSzPct val="100000"/>
              <a:defRPr/>
            </a:pPr>
            <a:r>
              <a:rPr kumimoji="0" lang="ru-RU" sz="16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3.1. </a:t>
            </a:r>
            <a:r>
              <a:rPr lang="kk-KZ" sz="1600" b="1" noProof="1" smtClean="0">
                <a:solidFill>
                  <a:srgbClr val="002060"/>
                </a:solidFill>
                <a:cs typeface="Arial" panose="020B0604020202020204" pitchFamily="34" charset="0"/>
              </a:rPr>
              <a:t>Нарықтардың геосаяси белгісіздігі мен құбылмалылығы жағдайында электрондық және конденсаторлық өнеркәсіптің жоғары технологиялық сегменттері үшін тантал өнімдерін жеткізу көлемін сақтау және ұлғайту.</a:t>
            </a:r>
          </a:p>
          <a:p>
            <a:pPr marL="0" marR="0" lvl="0" indent="0" algn="just" defTabSz="914400" rtl="0" eaLnBrk="1" fontAlgn="auto" latinLnBrk="0" hangingPunct="1">
              <a:lnSpc>
                <a:spcPct val="100000"/>
              </a:lnSpc>
              <a:spcBef>
                <a:spcPts val="300"/>
              </a:spcBef>
              <a:spcAft>
                <a:spcPts val="300"/>
              </a:spcAft>
              <a:buClr>
                <a:srgbClr val="002060"/>
              </a:buClr>
              <a:buSzPct val="100000"/>
              <a:buFont typeface="Segoe UI" panose="020B0502040204020203" pitchFamily="34" charset="0"/>
              <a:buNone/>
              <a:tabLst/>
              <a:defRPr/>
            </a:pPr>
            <a:endParaRPr kumimoji="0" lang="ru-RU" sz="16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endParaRPr>
          </a:p>
        </p:txBody>
      </p:sp>
      <p:sp>
        <p:nvSpPr>
          <p:cNvPr id="41" name="Минус 41">
            <a:extLst>
              <a:ext uri="{FF2B5EF4-FFF2-40B4-BE49-F238E27FC236}">
                <a16:creationId xmlns="" xmlns:a16="http://schemas.microsoft.com/office/drawing/2014/main" id="{CBC45A14-A8E9-44DE-A2D2-E77A68C56609}"/>
              </a:ext>
            </a:extLst>
          </p:cNvPr>
          <p:cNvSpPr/>
          <p:nvPr/>
        </p:nvSpPr>
        <p:spPr>
          <a:xfrm rot="5400000">
            <a:off x="425849" y="2383587"/>
            <a:ext cx="1069668" cy="430792"/>
          </a:xfrm>
          <a:prstGeom prst="mathMinus">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2" name="Минус 41">
            <a:extLst>
              <a:ext uri="{FF2B5EF4-FFF2-40B4-BE49-F238E27FC236}">
                <a16:creationId xmlns="" xmlns:a16="http://schemas.microsoft.com/office/drawing/2014/main" id="{CBC45A14-A8E9-44DE-A2D2-E77A68C56609}"/>
              </a:ext>
            </a:extLst>
          </p:cNvPr>
          <p:cNvSpPr/>
          <p:nvPr/>
        </p:nvSpPr>
        <p:spPr>
          <a:xfrm rot="5400000">
            <a:off x="417452" y="3364247"/>
            <a:ext cx="1069668" cy="430792"/>
          </a:xfrm>
          <a:prstGeom prst="mathMinus">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3" name="Прямоугольник 42">
            <a:extLst>
              <a:ext uri="{FF2B5EF4-FFF2-40B4-BE49-F238E27FC236}">
                <a16:creationId xmlns="" xmlns:a16="http://schemas.microsoft.com/office/drawing/2014/main" id="{EFE4C523-EE3E-440F-84AA-412C02EF378C}"/>
              </a:ext>
            </a:extLst>
          </p:cNvPr>
          <p:cNvSpPr/>
          <p:nvPr/>
        </p:nvSpPr>
        <p:spPr>
          <a:xfrm>
            <a:off x="1184460" y="3273466"/>
            <a:ext cx="10347619" cy="738664"/>
          </a:xfrm>
          <a:prstGeom prst="rect">
            <a:avLst/>
          </a:prstGeom>
        </p:spPr>
        <p:txBody>
          <a:bodyPr vert="horz" wrap="square" lIns="0" tIns="0" rIns="0" bIns="0" rtlCol="0">
            <a:spAutoFit/>
          </a:bodyPr>
          <a:lstStyle/>
          <a:p>
            <a:pPr algn="just" fontAlgn="auto">
              <a:spcBef>
                <a:spcPts val="300"/>
              </a:spcBef>
              <a:spcAft>
                <a:spcPts val="300"/>
              </a:spcAft>
              <a:buClr>
                <a:srgbClr val="002060"/>
              </a:buClr>
              <a:buSzPct val="100000"/>
              <a:defRPr/>
            </a:pPr>
            <a:r>
              <a:rPr kumimoji="0" lang="ru-RU" sz="1600" b="1" i="0" u="none" strike="noStrike" kern="1200" cap="none" spc="0" normalizeH="0" baseline="0" noProof="0" dirty="0" smtClean="0">
                <a:ln>
                  <a:noFill/>
                </a:ln>
                <a:solidFill>
                  <a:srgbClr val="002060"/>
                </a:solidFill>
                <a:effectLst/>
                <a:uLnTx/>
                <a:uFillTx/>
                <a:latin typeface="Arial" panose="020B0604020202020204" pitchFamily="34" charset="0"/>
                <a:ea typeface="+mn-ea"/>
                <a:cs typeface="Arial" panose="020B0604020202020204" pitchFamily="34" charset="0"/>
              </a:rPr>
              <a:t>3.3 </a:t>
            </a:r>
            <a:r>
              <a:rPr lang="kk-KZ" sz="1600" b="1" noProof="1" smtClean="0">
                <a:solidFill>
                  <a:srgbClr val="002060"/>
                </a:solidFill>
                <a:cs typeface="Arial" panose="020B0604020202020204" pitchFamily="34" charset="0"/>
              </a:rPr>
              <a:t>Танталдан жасалған аса таза және сфералық ұнтақтарды, сондай-ақ тантал мен ниобийді, оның ішінде ыстыққа төзімді қорытпаларды пайдалана отырып, қорытпалардың жаңа түрлерін өндіру технологиясын игеру.</a:t>
            </a:r>
            <a:endParaRPr lang="kk-KZ" sz="1600" b="1" noProof="1">
              <a:solidFill>
                <a:srgbClr val="002060"/>
              </a:solidFill>
              <a:cs typeface="Arial" panose="020B0604020202020204" pitchFamily="34" charset="0"/>
            </a:endParaRPr>
          </a:p>
        </p:txBody>
      </p:sp>
    </p:spTree>
    <p:extLst>
      <p:ext uri="{BB962C8B-B14F-4D97-AF65-F5344CB8AC3E}">
        <p14:creationId xmlns:p14="http://schemas.microsoft.com/office/powerpoint/2010/main" val="1137818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Группа 7">
            <a:extLst>
              <a:ext uri="{FF2B5EF4-FFF2-40B4-BE49-F238E27FC236}">
                <a16:creationId xmlns="" xmlns:a16="http://schemas.microsoft.com/office/drawing/2014/main" id="{39068527-338C-2AC8-A40C-0AC6773EA504}"/>
              </a:ext>
            </a:extLst>
          </p:cNvPr>
          <p:cNvGrpSpPr/>
          <p:nvPr/>
        </p:nvGrpSpPr>
        <p:grpSpPr>
          <a:xfrm>
            <a:off x="0" y="106755"/>
            <a:ext cx="12192000" cy="832053"/>
            <a:chOff x="0" y="106755"/>
            <a:chExt cx="12192000" cy="832053"/>
          </a:xfrm>
        </p:grpSpPr>
        <p:sp>
          <p:nvSpPr>
            <p:cNvPr id="10" name="AutoShape 17">
              <a:extLst>
                <a:ext uri="{FF2B5EF4-FFF2-40B4-BE49-F238E27FC236}">
                  <a16:creationId xmlns="" xmlns:a16="http://schemas.microsoft.com/office/drawing/2014/main" id="{8E2AA169-0541-9B55-C60D-7E194D8288B8}"/>
                </a:ext>
              </a:extLst>
            </p:cNvPr>
            <p:cNvSpPr>
              <a:spLocks noChangeArrowheads="1"/>
            </p:cNvSpPr>
            <p:nvPr/>
          </p:nvSpPr>
          <p:spPr bwMode="auto">
            <a:xfrm>
              <a:off x="1621766" y="167639"/>
              <a:ext cx="9396445" cy="710288"/>
            </a:xfrm>
            <a:prstGeom prst="parallelogram">
              <a:avLst>
                <a:gd name="adj" fmla="val 28625"/>
              </a:avLst>
            </a:prstGeom>
            <a:solidFill>
              <a:srgbClr val="002060"/>
            </a:soli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b="1" dirty="0">
                <a:solidFill>
                  <a:srgbClr val="FFFFFF"/>
                </a:solidFill>
                <a:latin typeface="Times New Roman" panose="02020603050405020304" pitchFamily="18" charset="0"/>
              </a:endParaRPr>
            </a:p>
            <a:p>
              <a:pPr eaLnBrk="1" hangingPunct="1"/>
              <a:endParaRPr lang="ru-RU" altLang="ru-RU" dirty="0"/>
            </a:p>
          </p:txBody>
        </p:sp>
        <p:sp>
          <p:nvSpPr>
            <p:cNvPr id="12" name="TextBox 6">
              <a:extLst>
                <a:ext uri="{FF2B5EF4-FFF2-40B4-BE49-F238E27FC236}">
                  <a16:creationId xmlns="" xmlns:a16="http://schemas.microsoft.com/office/drawing/2014/main" id="{DF2C350C-4330-C36A-4D88-6E4DC2E768FF}"/>
                </a:ext>
              </a:extLst>
            </p:cNvPr>
            <p:cNvSpPr txBox="1">
              <a:spLocks noChangeArrowheads="1"/>
            </p:cNvSpPr>
            <p:nvPr/>
          </p:nvSpPr>
          <p:spPr bwMode="auto">
            <a:xfrm>
              <a:off x="0" y="117509"/>
              <a:ext cx="12192000" cy="809773"/>
            </a:xfrm>
            <a:prstGeom prst="rect">
              <a:avLst/>
            </a:prstGeom>
            <a:noFill/>
            <a:ln w="9525">
              <a:noFill/>
              <a:miter lim="800000"/>
              <a:headEnd/>
              <a:tailEnd/>
            </a:ln>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ru-RU" sz="2462" b="1" dirty="0" smtClean="0">
                  <a:solidFill>
                    <a:schemeClr val="bg1"/>
                  </a:solidFill>
                  <a:latin typeface="Arial" panose="020B0604020202020204" pitchFamily="34" charset="0"/>
                  <a:cs typeface="Arial" panose="020B0604020202020204" pitchFamily="34" charset="0"/>
                </a:rPr>
                <a:t>ШИКІЗАТПЕН ҚАМТАМАСЫЗ ЕТУ </a:t>
              </a:r>
              <a:endParaRPr lang="ru-RU" sz="2462" b="1" dirty="0">
                <a:solidFill>
                  <a:schemeClr val="bg1"/>
                </a:solidFill>
                <a:latin typeface="Arial" panose="020B0604020202020204" pitchFamily="34" charset="0"/>
                <a:cs typeface="Arial" panose="020B0604020202020204" pitchFamily="34" charset="0"/>
              </a:endParaRPr>
            </a:p>
            <a:p>
              <a:pPr algn="ctr"/>
              <a:r>
                <a:rPr lang="ru-RU" sz="2200" b="1" dirty="0" smtClean="0">
                  <a:solidFill>
                    <a:schemeClr val="bg1"/>
                  </a:solidFill>
                  <a:latin typeface="Arial" panose="020B0604020202020204" pitchFamily="34" charset="0"/>
                  <a:cs typeface="Arial" panose="020B0604020202020204" pitchFamily="34" charset="0"/>
                </a:rPr>
                <a:t>2025 </a:t>
              </a:r>
              <a:r>
                <a:rPr lang="ru-RU" sz="2200" b="1" dirty="0">
                  <a:solidFill>
                    <a:schemeClr val="bg1"/>
                  </a:solidFill>
                  <a:latin typeface="Arial" panose="020B0604020202020204" pitchFamily="34" charset="0"/>
                  <a:cs typeface="Arial" panose="020B0604020202020204" pitchFamily="34" charset="0"/>
                </a:rPr>
                <a:t>– </a:t>
              </a:r>
              <a:r>
                <a:rPr lang="ru-RU" sz="2200" b="1" dirty="0" smtClean="0">
                  <a:solidFill>
                    <a:schemeClr val="bg1"/>
                  </a:solidFill>
                  <a:latin typeface="Arial" panose="020B0604020202020204" pitchFamily="34" charset="0"/>
                  <a:cs typeface="Arial" panose="020B0604020202020204" pitchFamily="34" charset="0"/>
                </a:rPr>
                <a:t>2034 ЖЫЛДАРҒА АРНАЛҒАН МІНДЕТТЕР  </a:t>
              </a:r>
              <a:endParaRPr lang="ru-RU" sz="2200" b="1" dirty="0">
                <a:solidFill>
                  <a:schemeClr val="bg1"/>
                </a:solidFill>
                <a:latin typeface="Arial" panose="020B0604020202020204" pitchFamily="34" charset="0"/>
                <a:cs typeface="Arial" panose="020B0604020202020204" pitchFamily="34" charset="0"/>
              </a:endParaRPr>
            </a:p>
          </p:txBody>
        </p:sp>
        <p:pic>
          <p:nvPicPr>
            <p:cNvPr id="15" name="Picture 67">
              <a:extLst>
                <a:ext uri="{FF2B5EF4-FFF2-40B4-BE49-F238E27FC236}">
                  <a16:creationId xmlns="" xmlns:a16="http://schemas.microsoft.com/office/drawing/2014/main" id="{B68B2283-068A-67AF-C34E-F0D4FAD049A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11153488" y="167639"/>
              <a:ext cx="684867" cy="710288"/>
            </a:xfrm>
            <a:prstGeom prst="rect">
              <a:avLst/>
            </a:prstGeom>
            <a:noFill/>
            <a:ln w="9525">
              <a:noFill/>
              <a:miter lim="800000"/>
              <a:headEnd/>
              <a:tailEnd/>
            </a:ln>
          </p:spPr>
        </p:pic>
        <p:pic>
          <p:nvPicPr>
            <p:cNvPr id="16" name="Изображение 1" descr="Kazatomprom logo_new.jpg">
              <a:extLst>
                <a:ext uri="{FF2B5EF4-FFF2-40B4-BE49-F238E27FC236}">
                  <a16:creationId xmlns="" xmlns:a16="http://schemas.microsoft.com/office/drawing/2014/main" id="{6C1AD25C-E2B1-3897-31BE-4093C3F8597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9218" y="106755"/>
              <a:ext cx="1385630" cy="832053"/>
            </a:xfrm>
            <a:prstGeom prst="rect">
              <a:avLst/>
            </a:prstGeom>
          </p:spPr>
        </p:pic>
      </p:grpSp>
      <p:sp>
        <p:nvSpPr>
          <p:cNvPr id="13" name="Минус 40">
            <a:extLst>
              <a:ext uri="{FF2B5EF4-FFF2-40B4-BE49-F238E27FC236}">
                <a16:creationId xmlns="" xmlns:a16="http://schemas.microsoft.com/office/drawing/2014/main" id="{02B1B0F1-53ED-48DF-A548-307EE4B31FB6}"/>
              </a:ext>
            </a:extLst>
          </p:cNvPr>
          <p:cNvSpPr/>
          <p:nvPr/>
        </p:nvSpPr>
        <p:spPr>
          <a:xfrm rot="5400000">
            <a:off x="446326" y="1471272"/>
            <a:ext cx="1011953" cy="430792"/>
          </a:xfrm>
          <a:prstGeom prst="mathMinus">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ru-RU" dirty="0"/>
          </a:p>
        </p:txBody>
      </p:sp>
      <p:sp>
        <p:nvSpPr>
          <p:cNvPr id="14" name="Прямоугольник 13">
            <a:extLst>
              <a:ext uri="{FF2B5EF4-FFF2-40B4-BE49-F238E27FC236}">
                <a16:creationId xmlns="" xmlns:a16="http://schemas.microsoft.com/office/drawing/2014/main" id="{EFE4C523-EE3E-440F-84AA-412C02EF378C}"/>
              </a:ext>
            </a:extLst>
          </p:cNvPr>
          <p:cNvSpPr/>
          <p:nvPr/>
        </p:nvSpPr>
        <p:spPr>
          <a:xfrm>
            <a:off x="1184460" y="2193503"/>
            <a:ext cx="10347619" cy="492443"/>
          </a:xfrm>
          <a:prstGeom prst="rect">
            <a:avLst/>
          </a:prstGeom>
        </p:spPr>
        <p:txBody>
          <a:bodyPr vert="horz" wrap="square" lIns="0" tIns="0" rIns="0" bIns="0" rtlCol="0">
            <a:spAutoFit/>
          </a:bodyPr>
          <a:lstStyle/>
          <a:p>
            <a:pPr algn="just">
              <a:spcBef>
                <a:spcPts val="300"/>
              </a:spcBef>
              <a:spcAft>
                <a:spcPts val="300"/>
              </a:spcAft>
              <a:buClr>
                <a:srgbClr val="002060"/>
              </a:buClr>
              <a:buSzPct val="100000"/>
              <a:buFont typeface="Segoe UI" panose="020B0502040204020203" pitchFamily="34" charset="0"/>
              <a:buNone/>
            </a:pPr>
            <a:r>
              <a:rPr lang="ru-RU" sz="1600" b="1" dirty="0">
                <a:solidFill>
                  <a:srgbClr val="002060"/>
                </a:solidFill>
                <a:latin typeface="Arial" panose="020B0604020202020204" pitchFamily="34" charset="0"/>
                <a:cs typeface="Arial" panose="020B0604020202020204" pitchFamily="34" charset="0"/>
              </a:rPr>
              <a:t>4.2 </a:t>
            </a:r>
            <a:r>
              <a:rPr lang="kk-KZ" sz="1600" b="1" noProof="1" smtClean="0">
                <a:solidFill>
                  <a:srgbClr val="002060"/>
                </a:solidFill>
                <a:cs typeface="Arial" panose="020B0604020202020204" pitchFamily="34" charset="0"/>
              </a:rPr>
              <a:t>Өндіру өңірлерінде, оның ішінде Қазақстан Республикасында бериллий және тантал концентраттарының сенімді және </a:t>
            </a:r>
            <a:r>
              <a:rPr lang="kk-KZ" sz="1600" b="1" noProof="1" smtClean="0">
                <a:solidFill>
                  <a:srgbClr val="002060"/>
                </a:solidFill>
                <a:cs typeface="Arial" panose="020B0604020202020204" pitchFamily="34" charset="0"/>
              </a:rPr>
              <a:t>экономикалық </a:t>
            </a:r>
            <a:r>
              <a:rPr lang="kk-KZ" sz="1600" b="1" noProof="1" smtClean="0">
                <a:solidFill>
                  <a:srgbClr val="002060"/>
                </a:solidFill>
                <a:cs typeface="Arial" panose="020B0604020202020204" pitchFamily="34" charset="0"/>
              </a:rPr>
              <a:t> тиімді </a:t>
            </a:r>
            <a:r>
              <a:rPr lang="kk-KZ" sz="1600" b="1" noProof="1" smtClean="0">
                <a:solidFill>
                  <a:srgbClr val="002060"/>
                </a:solidFill>
                <a:cs typeface="Arial" panose="020B0604020202020204" pitchFamily="34" charset="0"/>
              </a:rPr>
              <a:t>көздеріне қол жеткізу.</a:t>
            </a:r>
            <a:endParaRPr lang="kk-KZ" sz="1600" b="1" noProof="1">
              <a:solidFill>
                <a:srgbClr val="002060"/>
              </a:solidFill>
              <a:cs typeface="Arial" panose="020B0604020202020204" pitchFamily="34" charset="0"/>
            </a:endParaRPr>
          </a:p>
        </p:txBody>
      </p:sp>
      <p:sp>
        <p:nvSpPr>
          <p:cNvPr id="17" name="Прямоугольник 16">
            <a:extLst>
              <a:ext uri="{FF2B5EF4-FFF2-40B4-BE49-F238E27FC236}">
                <a16:creationId xmlns="" xmlns:a16="http://schemas.microsoft.com/office/drawing/2014/main" id="{EFE4C523-EE3E-440F-84AA-412C02EF378C}"/>
              </a:ext>
            </a:extLst>
          </p:cNvPr>
          <p:cNvSpPr/>
          <p:nvPr/>
        </p:nvSpPr>
        <p:spPr>
          <a:xfrm>
            <a:off x="1184460" y="1478656"/>
            <a:ext cx="10347619" cy="246221"/>
          </a:xfrm>
          <a:prstGeom prst="rect">
            <a:avLst/>
          </a:prstGeom>
        </p:spPr>
        <p:txBody>
          <a:bodyPr vert="horz" wrap="square" lIns="0" tIns="0" rIns="0" bIns="0" rtlCol="0">
            <a:spAutoFit/>
          </a:bodyPr>
          <a:lstStyle/>
          <a:p>
            <a:pPr algn="just">
              <a:spcBef>
                <a:spcPts val="300"/>
              </a:spcBef>
              <a:spcAft>
                <a:spcPts val="300"/>
              </a:spcAft>
              <a:buClr>
                <a:srgbClr val="002060"/>
              </a:buClr>
              <a:buSzPct val="100000"/>
              <a:buFont typeface="Segoe UI" panose="020B0502040204020203" pitchFamily="34" charset="0"/>
              <a:buNone/>
            </a:pPr>
            <a:r>
              <a:rPr lang="ru-RU" sz="1600" b="1" dirty="0">
                <a:solidFill>
                  <a:srgbClr val="002060"/>
                </a:solidFill>
                <a:latin typeface="Arial" panose="020B0604020202020204" pitchFamily="34" charset="0"/>
                <a:cs typeface="Arial" panose="020B0604020202020204" pitchFamily="34" charset="0"/>
              </a:rPr>
              <a:t>4.1 </a:t>
            </a:r>
            <a:r>
              <a:rPr lang="kk-KZ" sz="1600" b="1" noProof="1" smtClean="0">
                <a:solidFill>
                  <a:srgbClr val="002060"/>
                </a:solidFill>
                <a:cs typeface="Arial" panose="020B0604020202020204" pitchFamily="34" charset="0"/>
              </a:rPr>
              <a:t>Сатып алынатын бериллий және тантал концентраттарын жеткізуді қамтамасыз ету. </a:t>
            </a:r>
            <a:endParaRPr lang="kk-KZ" sz="1600" b="1" noProof="1">
              <a:solidFill>
                <a:srgbClr val="002060"/>
              </a:solidFill>
              <a:cs typeface="Arial" panose="020B0604020202020204" pitchFamily="34" charset="0"/>
            </a:endParaRPr>
          </a:p>
        </p:txBody>
      </p:sp>
      <p:sp>
        <p:nvSpPr>
          <p:cNvPr id="18" name="Минус 41">
            <a:extLst>
              <a:ext uri="{FF2B5EF4-FFF2-40B4-BE49-F238E27FC236}">
                <a16:creationId xmlns="" xmlns:a16="http://schemas.microsoft.com/office/drawing/2014/main" id="{CBC45A14-A8E9-44DE-A2D2-E77A68C56609}"/>
              </a:ext>
            </a:extLst>
          </p:cNvPr>
          <p:cNvSpPr/>
          <p:nvPr/>
        </p:nvSpPr>
        <p:spPr>
          <a:xfrm rot="5400000">
            <a:off x="425849" y="2337205"/>
            <a:ext cx="1069668" cy="430792"/>
          </a:xfrm>
          <a:prstGeom prst="mathMinus">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9" name="Минус 41">
            <a:extLst>
              <a:ext uri="{FF2B5EF4-FFF2-40B4-BE49-F238E27FC236}">
                <a16:creationId xmlns="" xmlns:a16="http://schemas.microsoft.com/office/drawing/2014/main" id="{CBC45A14-A8E9-44DE-A2D2-E77A68C56609}"/>
              </a:ext>
            </a:extLst>
          </p:cNvPr>
          <p:cNvSpPr/>
          <p:nvPr/>
        </p:nvSpPr>
        <p:spPr>
          <a:xfrm rot="5400000">
            <a:off x="417452" y="3251605"/>
            <a:ext cx="1069668" cy="430792"/>
          </a:xfrm>
          <a:prstGeom prst="mathMinus">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0" name="Прямоугольник 19">
            <a:extLst>
              <a:ext uri="{FF2B5EF4-FFF2-40B4-BE49-F238E27FC236}">
                <a16:creationId xmlns="" xmlns:a16="http://schemas.microsoft.com/office/drawing/2014/main" id="{EFE4C523-EE3E-440F-84AA-412C02EF378C}"/>
              </a:ext>
            </a:extLst>
          </p:cNvPr>
          <p:cNvSpPr/>
          <p:nvPr/>
        </p:nvSpPr>
        <p:spPr>
          <a:xfrm>
            <a:off x="1184460" y="3207206"/>
            <a:ext cx="10347619" cy="246221"/>
          </a:xfrm>
          <a:prstGeom prst="rect">
            <a:avLst/>
          </a:prstGeom>
        </p:spPr>
        <p:txBody>
          <a:bodyPr vert="horz" wrap="square" lIns="0" tIns="0" rIns="0" bIns="0" rtlCol="0">
            <a:spAutoFit/>
          </a:bodyPr>
          <a:lstStyle/>
          <a:p>
            <a:pPr algn="just">
              <a:spcBef>
                <a:spcPts val="300"/>
              </a:spcBef>
              <a:spcAft>
                <a:spcPts val="300"/>
              </a:spcAft>
              <a:buClr>
                <a:srgbClr val="002060"/>
              </a:buClr>
              <a:buSzPct val="100000"/>
              <a:buFont typeface="Segoe UI" panose="020B0502040204020203" pitchFamily="34" charset="0"/>
              <a:buNone/>
            </a:pPr>
            <a:r>
              <a:rPr lang="ru-RU" sz="1600" b="1" dirty="0">
                <a:solidFill>
                  <a:srgbClr val="002060"/>
                </a:solidFill>
                <a:latin typeface="Arial" panose="020B0604020202020204" pitchFamily="34" charset="0"/>
                <a:cs typeface="Arial" panose="020B0604020202020204" pitchFamily="34" charset="0"/>
              </a:rPr>
              <a:t>4.3 </a:t>
            </a:r>
            <a:r>
              <a:rPr lang="kk-KZ" sz="1600" b="1" noProof="1" smtClean="0">
                <a:solidFill>
                  <a:srgbClr val="002060"/>
                </a:solidFill>
                <a:cs typeface="Arial" panose="020B0604020202020204" pitchFamily="34" charset="0"/>
              </a:rPr>
              <a:t>Бериллий және тантал концентраттарын өндіру орнында жаңа өндірістерді ұйымдастыру.</a:t>
            </a:r>
            <a:endParaRPr lang="kk-KZ" sz="1600" b="1" noProof="1">
              <a:solidFill>
                <a:srgbClr val="002060"/>
              </a:solidFill>
              <a:cs typeface="Arial" panose="020B0604020202020204" pitchFamily="34" charset="0"/>
            </a:endParaRPr>
          </a:p>
        </p:txBody>
      </p:sp>
    </p:spTree>
    <p:extLst>
      <p:ext uri="{BB962C8B-B14F-4D97-AF65-F5344CB8AC3E}">
        <p14:creationId xmlns:p14="http://schemas.microsoft.com/office/powerpoint/2010/main" val="11174646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Группа 7">
            <a:extLst>
              <a:ext uri="{FF2B5EF4-FFF2-40B4-BE49-F238E27FC236}">
                <a16:creationId xmlns="" xmlns:a16="http://schemas.microsoft.com/office/drawing/2014/main" id="{39068527-338C-2AC8-A40C-0AC6773EA504}"/>
              </a:ext>
            </a:extLst>
          </p:cNvPr>
          <p:cNvGrpSpPr/>
          <p:nvPr/>
        </p:nvGrpSpPr>
        <p:grpSpPr>
          <a:xfrm>
            <a:off x="0" y="106755"/>
            <a:ext cx="12192000" cy="860859"/>
            <a:chOff x="0" y="106755"/>
            <a:chExt cx="12192000" cy="860859"/>
          </a:xfrm>
        </p:grpSpPr>
        <p:sp>
          <p:nvSpPr>
            <p:cNvPr id="10" name="AutoShape 17">
              <a:extLst>
                <a:ext uri="{FF2B5EF4-FFF2-40B4-BE49-F238E27FC236}">
                  <a16:creationId xmlns="" xmlns:a16="http://schemas.microsoft.com/office/drawing/2014/main" id="{8E2AA169-0541-9B55-C60D-7E194D8288B8}"/>
                </a:ext>
              </a:extLst>
            </p:cNvPr>
            <p:cNvSpPr>
              <a:spLocks noChangeArrowheads="1"/>
            </p:cNvSpPr>
            <p:nvPr/>
          </p:nvSpPr>
          <p:spPr bwMode="auto">
            <a:xfrm>
              <a:off x="1621766" y="167639"/>
              <a:ext cx="9396445" cy="710288"/>
            </a:xfrm>
            <a:prstGeom prst="parallelogram">
              <a:avLst>
                <a:gd name="adj" fmla="val 28625"/>
              </a:avLst>
            </a:prstGeom>
            <a:solidFill>
              <a:srgbClr val="002060"/>
            </a:soli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b="1" dirty="0">
                <a:solidFill>
                  <a:srgbClr val="FFFFFF"/>
                </a:solidFill>
                <a:latin typeface="Times New Roman" panose="02020603050405020304" pitchFamily="18" charset="0"/>
              </a:endParaRPr>
            </a:p>
            <a:p>
              <a:pPr eaLnBrk="1" hangingPunct="1"/>
              <a:endParaRPr lang="ru-RU" altLang="ru-RU" dirty="0"/>
            </a:p>
          </p:txBody>
        </p:sp>
        <p:sp>
          <p:nvSpPr>
            <p:cNvPr id="12" name="TextBox 6">
              <a:extLst>
                <a:ext uri="{FF2B5EF4-FFF2-40B4-BE49-F238E27FC236}">
                  <a16:creationId xmlns="" xmlns:a16="http://schemas.microsoft.com/office/drawing/2014/main" id="{DF2C350C-4330-C36A-4D88-6E4DC2E768FF}"/>
                </a:ext>
              </a:extLst>
            </p:cNvPr>
            <p:cNvSpPr txBox="1">
              <a:spLocks noChangeArrowheads="1"/>
            </p:cNvSpPr>
            <p:nvPr/>
          </p:nvSpPr>
          <p:spPr bwMode="auto">
            <a:xfrm>
              <a:off x="0" y="117509"/>
              <a:ext cx="12192000" cy="850105"/>
            </a:xfrm>
            <a:prstGeom prst="rect">
              <a:avLst/>
            </a:prstGeom>
            <a:noFill/>
            <a:ln w="9525">
              <a:noFill/>
              <a:miter lim="800000"/>
              <a:headEnd/>
              <a:tailEnd/>
            </a:ln>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ru-RU" sz="2462" b="1" dirty="0">
                  <a:solidFill>
                    <a:schemeClr val="bg1"/>
                  </a:solidFill>
                  <a:latin typeface="Arial" panose="020B0604020202020204" pitchFamily="34" charset="0"/>
                  <a:cs typeface="Arial" panose="020B0604020202020204" pitchFamily="34" charset="0"/>
                </a:rPr>
                <a:t>ТҰРАҚТЫ ДАМУ</a:t>
              </a:r>
            </a:p>
            <a:p>
              <a:pPr algn="ctr"/>
              <a:r>
                <a:rPr lang="ru-RU" sz="2462" b="1" dirty="0">
                  <a:solidFill>
                    <a:schemeClr val="bg1"/>
                  </a:solidFill>
                  <a:latin typeface="Arial" panose="020B0604020202020204" pitchFamily="34" charset="0"/>
                  <a:cs typeface="Arial" panose="020B0604020202020204" pitchFamily="34" charset="0"/>
                </a:rPr>
                <a:t>2025 - 2034 ЖЫЛДАРҒА АРНАЛҒАН МІНДЕТТЕР</a:t>
              </a:r>
              <a:endParaRPr lang="ru-RU" sz="2200" b="1" dirty="0">
                <a:solidFill>
                  <a:schemeClr val="bg1"/>
                </a:solidFill>
                <a:latin typeface="Arial" panose="020B0604020202020204" pitchFamily="34" charset="0"/>
                <a:cs typeface="Arial" panose="020B0604020202020204" pitchFamily="34" charset="0"/>
              </a:endParaRPr>
            </a:p>
          </p:txBody>
        </p:sp>
        <p:pic>
          <p:nvPicPr>
            <p:cNvPr id="15" name="Picture 67">
              <a:extLst>
                <a:ext uri="{FF2B5EF4-FFF2-40B4-BE49-F238E27FC236}">
                  <a16:creationId xmlns="" xmlns:a16="http://schemas.microsoft.com/office/drawing/2014/main" id="{B68B2283-068A-67AF-C34E-F0D4FAD049A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11153488" y="167639"/>
              <a:ext cx="684867" cy="710288"/>
            </a:xfrm>
            <a:prstGeom prst="rect">
              <a:avLst/>
            </a:prstGeom>
            <a:noFill/>
            <a:ln w="9525">
              <a:noFill/>
              <a:miter lim="800000"/>
              <a:headEnd/>
              <a:tailEnd/>
            </a:ln>
          </p:spPr>
        </p:pic>
        <p:pic>
          <p:nvPicPr>
            <p:cNvPr id="16" name="Изображение 1" descr="Kazatomprom logo_new.jpg">
              <a:extLst>
                <a:ext uri="{FF2B5EF4-FFF2-40B4-BE49-F238E27FC236}">
                  <a16:creationId xmlns="" xmlns:a16="http://schemas.microsoft.com/office/drawing/2014/main" id="{6C1AD25C-E2B1-3897-31BE-4093C3F8597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9218" y="106755"/>
              <a:ext cx="1385630" cy="832053"/>
            </a:xfrm>
            <a:prstGeom prst="rect">
              <a:avLst/>
            </a:prstGeom>
          </p:spPr>
        </p:pic>
      </p:grpSp>
      <p:sp>
        <p:nvSpPr>
          <p:cNvPr id="28" name="Минус 40">
            <a:extLst>
              <a:ext uri="{FF2B5EF4-FFF2-40B4-BE49-F238E27FC236}">
                <a16:creationId xmlns="" xmlns:a16="http://schemas.microsoft.com/office/drawing/2014/main" id="{02B1B0F1-53ED-48DF-A548-307EE4B31FB6}"/>
              </a:ext>
            </a:extLst>
          </p:cNvPr>
          <p:cNvSpPr/>
          <p:nvPr/>
        </p:nvSpPr>
        <p:spPr>
          <a:xfrm rot="5400000">
            <a:off x="614995" y="1302604"/>
            <a:ext cx="674615" cy="430792"/>
          </a:xfrm>
          <a:prstGeom prst="mathMinus">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ru-RU" dirty="0"/>
          </a:p>
        </p:txBody>
      </p:sp>
      <p:sp>
        <p:nvSpPr>
          <p:cNvPr id="29" name="Прямоугольник 28">
            <a:extLst>
              <a:ext uri="{FF2B5EF4-FFF2-40B4-BE49-F238E27FC236}">
                <a16:creationId xmlns="" xmlns:a16="http://schemas.microsoft.com/office/drawing/2014/main" id="{EFE4C523-EE3E-440F-84AA-412C02EF378C}"/>
              </a:ext>
            </a:extLst>
          </p:cNvPr>
          <p:cNvSpPr/>
          <p:nvPr/>
        </p:nvSpPr>
        <p:spPr>
          <a:xfrm>
            <a:off x="1144338" y="1927309"/>
            <a:ext cx="10347619" cy="246221"/>
          </a:xfrm>
          <a:prstGeom prst="rect">
            <a:avLst/>
          </a:prstGeom>
        </p:spPr>
        <p:txBody>
          <a:bodyPr vert="horz" wrap="square" lIns="0" tIns="0" rIns="0" bIns="0" rtlCol="0">
            <a:spAutoFit/>
          </a:bodyPr>
          <a:lstStyle/>
          <a:p>
            <a:pPr algn="just">
              <a:spcBef>
                <a:spcPts val="300"/>
              </a:spcBef>
              <a:spcAft>
                <a:spcPts val="300"/>
              </a:spcAft>
              <a:buClr>
                <a:srgbClr val="002060"/>
              </a:buClr>
              <a:buSzPct val="100000"/>
              <a:buFont typeface="Segoe UI" panose="020B0502040204020203" pitchFamily="34" charset="0"/>
              <a:buNone/>
            </a:pPr>
            <a:r>
              <a:rPr lang="ru-RU" sz="1600" b="1" dirty="0" smtClean="0">
                <a:solidFill>
                  <a:srgbClr val="002060"/>
                </a:solidFill>
                <a:latin typeface="Arial" panose="020B0604020202020204" pitchFamily="34" charset="0"/>
                <a:cs typeface="Arial" panose="020B0604020202020204" pitchFamily="34" charset="0"/>
              </a:rPr>
              <a:t>5.2</a:t>
            </a:r>
            <a:r>
              <a:rPr lang="ru-RU" sz="1600" b="1" dirty="0" smtClean="0">
                <a:solidFill>
                  <a:srgbClr val="002060"/>
                </a:solidFill>
                <a:cs typeface="Arial" panose="020B0604020202020204" pitchFamily="34" charset="0"/>
              </a:rPr>
              <a:t> </a:t>
            </a:r>
            <a:r>
              <a:rPr lang="kk-KZ" sz="1600" b="1" noProof="1" smtClean="0">
                <a:solidFill>
                  <a:srgbClr val="002060"/>
                </a:solidFill>
                <a:cs typeface="Arial" panose="020B0604020202020204" pitchFamily="34" charset="0"/>
              </a:rPr>
              <a:t>Қоршаған ортаға әсерді басқару</a:t>
            </a:r>
            <a:endParaRPr lang="kk-KZ" sz="1600" b="1" noProof="1">
              <a:solidFill>
                <a:srgbClr val="002060"/>
              </a:solidFill>
              <a:cs typeface="Arial" panose="020B0604020202020204" pitchFamily="34" charset="0"/>
            </a:endParaRPr>
          </a:p>
        </p:txBody>
      </p:sp>
      <p:sp>
        <p:nvSpPr>
          <p:cNvPr id="30" name="Прямоугольник 29">
            <a:extLst>
              <a:ext uri="{FF2B5EF4-FFF2-40B4-BE49-F238E27FC236}">
                <a16:creationId xmlns="" xmlns:a16="http://schemas.microsoft.com/office/drawing/2014/main" id="{EFE4C523-EE3E-440F-84AA-412C02EF378C}"/>
              </a:ext>
            </a:extLst>
          </p:cNvPr>
          <p:cNvSpPr/>
          <p:nvPr/>
        </p:nvSpPr>
        <p:spPr>
          <a:xfrm>
            <a:off x="1176079" y="1317336"/>
            <a:ext cx="10347619" cy="246221"/>
          </a:xfrm>
          <a:prstGeom prst="rect">
            <a:avLst/>
          </a:prstGeom>
        </p:spPr>
        <p:txBody>
          <a:bodyPr vert="horz" wrap="square" lIns="0" tIns="0" rIns="0" bIns="0" rtlCol="0">
            <a:spAutoFit/>
          </a:bodyPr>
          <a:lstStyle/>
          <a:p>
            <a:pPr algn="just">
              <a:spcBef>
                <a:spcPts val="300"/>
              </a:spcBef>
              <a:spcAft>
                <a:spcPts val="300"/>
              </a:spcAft>
              <a:buClr>
                <a:srgbClr val="002060"/>
              </a:buClr>
              <a:buSzPct val="100000"/>
              <a:buFont typeface="Segoe UI" panose="020B0502040204020203" pitchFamily="34" charset="0"/>
              <a:buNone/>
            </a:pPr>
            <a:r>
              <a:rPr lang="ru-RU" sz="1600" b="1" dirty="0" smtClean="0">
                <a:solidFill>
                  <a:srgbClr val="002060"/>
                </a:solidFill>
                <a:latin typeface="Arial" panose="020B0604020202020204" pitchFamily="34" charset="0"/>
                <a:cs typeface="Arial" panose="020B0604020202020204" pitchFamily="34" charset="0"/>
              </a:rPr>
              <a:t>5.1 </a:t>
            </a:r>
            <a:r>
              <a:rPr lang="kk-KZ" sz="1600" b="1" noProof="1" smtClean="0">
                <a:solidFill>
                  <a:srgbClr val="002060"/>
                </a:solidFill>
                <a:cs typeface="Arial" panose="020B0604020202020204" pitchFamily="34" charset="0"/>
              </a:rPr>
              <a:t>Ағымдағы</a:t>
            </a:r>
            <a:r>
              <a:rPr lang="ru-RU" sz="1600" b="1" dirty="0" smtClean="0">
                <a:solidFill>
                  <a:srgbClr val="002060"/>
                </a:solidFill>
                <a:cs typeface="Arial" panose="020B0604020202020204" pitchFamily="34" charset="0"/>
              </a:rPr>
              <a:t> </a:t>
            </a:r>
            <a:r>
              <a:rPr lang="en-AU" sz="1600" b="1" dirty="0">
                <a:solidFill>
                  <a:srgbClr val="002060"/>
                </a:solidFill>
                <a:cs typeface="Arial" panose="020B0604020202020204" pitchFamily="34" charset="0"/>
              </a:rPr>
              <a:t>ESG </a:t>
            </a:r>
            <a:r>
              <a:rPr lang="kk-KZ" sz="1600" b="1" noProof="1" smtClean="0">
                <a:solidFill>
                  <a:srgbClr val="002060"/>
                </a:solidFill>
                <a:cs typeface="Arial" panose="020B0604020202020204" pitchFamily="34" charset="0"/>
              </a:rPr>
              <a:t>практикаларын</a:t>
            </a:r>
            <a:r>
              <a:rPr lang="ru-RU" sz="1600" b="1" dirty="0" smtClean="0">
                <a:solidFill>
                  <a:srgbClr val="002060"/>
                </a:solidFill>
                <a:cs typeface="Arial" panose="020B0604020202020204" pitchFamily="34" charset="0"/>
              </a:rPr>
              <a:t> </a:t>
            </a:r>
            <a:r>
              <a:rPr lang="kk-KZ" sz="1600" b="1" noProof="1" smtClean="0">
                <a:solidFill>
                  <a:srgbClr val="002060"/>
                </a:solidFill>
                <a:cs typeface="Arial" panose="020B0604020202020204" pitchFamily="34" charset="0"/>
              </a:rPr>
              <a:t>талдау</a:t>
            </a:r>
            <a:r>
              <a:rPr lang="ru-RU" sz="1600" b="1" dirty="0" smtClean="0">
                <a:solidFill>
                  <a:srgbClr val="002060"/>
                </a:solidFill>
                <a:cs typeface="Arial" panose="020B0604020202020204" pitchFamily="34" charset="0"/>
              </a:rPr>
              <a:t>.</a:t>
            </a:r>
            <a:endParaRPr lang="ru-RU" sz="1600" b="1" dirty="0">
              <a:solidFill>
                <a:srgbClr val="002060"/>
              </a:solidFill>
              <a:latin typeface="Arial" panose="020B0604020202020204" pitchFamily="34" charset="0"/>
              <a:cs typeface="Arial" panose="020B0604020202020204" pitchFamily="34" charset="0"/>
            </a:endParaRPr>
          </a:p>
        </p:txBody>
      </p:sp>
      <p:sp>
        <p:nvSpPr>
          <p:cNvPr id="31" name="Минус 41">
            <a:extLst>
              <a:ext uri="{FF2B5EF4-FFF2-40B4-BE49-F238E27FC236}">
                <a16:creationId xmlns="" xmlns:a16="http://schemas.microsoft.com/office/drawing/2014/main" id="{CBC45A14-A8E9-44DE-A2D2-E77A68C56609}"/>
              </a:ext>
            </a:extLst>
          </p:cNvPr>
          <p:cNvSpPr/>
          <p:nvPr/>
        </p:nvSpPr>
        <p:spPr>
          <a:xfrm rot="5400000">
            <a:off x="606347" y="1934721"/>
            <a:ext cx="672425" cy="430792"/>
          </a:xfrm>
          <a:prstGeom prst="mathMinus">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2" name="Минус 41">
            <a:extLst>
              <a:ext uri="{FF2B5EF4-FFF2-40B4-BE49-F238E27FC236}">
                <a16:creationId xmlns="" xmlns:a16="http://schemas.microsoft.com/office/drawing/2014/main" id="{CBC45A14-A8E9-44DE-A2D2-E77A68C56609}"/>
              </a:ext>
            </a:extLst>
          </p:cNvPr>
          <p:cNvSpPr/>
          <p:nvPr/>
        </p:nvSpPr>
        <p:spPr>
          <a:xfrm rot="5400000">
            <a:off x="592882" y="2612350"/>
            <a:ext cx="705556" cy="430792"/>
          </a:xfrm>
          <a:prstGeom prst="mathMinus">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3" name="Прямоугольник 32">
            <a:extLst>
              <a:ext uri="{FF2B5EF4-FFF2-40B4-BE49-F238E27FC236}">
                <a16:creationId xmlns="" xmlns:a16="http://schemas.microsoft.com/office/drawing/2014/main" id="{EFE4C523-EE3E-440F-84AA-412C02EF378C}"/>
              </a:ext>
            </a:extLst>
          </p:cNvPr>
          <p:cNvSpPr/>
          <p:nvPr/>
        </p:nvSpPr>
        <p:spPr>
          <a:xfrm>
            <a:off x="1144339" y="2634108"/>
            <a:ext cx="10347619" cy="246221"/>
          </a:xfrm>
          <a:prstGeom prst="rect">
            <a:avLst/>
          </a:prstGeom>
        </p:spPr>
        <p:txBody>
          <a:bodyPr vert="horz" wrap="square" lIns="0" tIns="0" rIns="0" bIns="0" rtlCol="0">
            <a:spAutoFit/>
          </a:bodyPr>
          <a:lstStyle/>
          <a:p>
            <a:pPr algn="just">
              <a:spcBef>
                <a:spcPts val="300"/>
              </a:spcBef>
              <a:spcAft>
                <a:spcPts val="300"/>
              </a:spcAft>
              <a:buClr>
                <a:srgbClr val="002060"/>
              </a:buClr>
              <a:buSzPct val="100000"/>
              <a:buFont typeface="Segoe UI" panose="020B0502040204020203" pitchFamily="34" charset="0"/>
              <a:buNone/>
            </a:pPr>
            <a:r>
              <a:rPr lang="ru-RU" sz="1600" b="1" dirty="0" smtClean="0">
                <a:solidFill>
                  <a:srgbClr val="002060"/>
                </a:solidFill>
                <a:latin typeface="Arial" panose="020B0604020202020204" pitchFamily="34" charset="0"/>
                <a:cs typeface="Arial" panose="020B0604020202020204" pitchFamily="34" charset="0"/>
              </a:rPr>
              <a:t>5.3</a:t>
            </a:r>
            <a:r>
              <a:rPr lang="ru-RU" sz="1600" b="1" dirty="0" smtClean="0">
                <a:solidFill>
                  <a:srgbClr val="002060"/>
                </a:solidFill>
                <a:cs typeface="Arial" panose="020B0604020202020204" pitchFamily="34" charset="0"/>
              </a:rPr>
              <a:t> </a:t>
            </a:r>
            <a:r>
              <a:rPr lang="kk-KZ" sz="1600" b="1" noProof="1" smtClean="0">
                <a:solidFill>
                  <a:srgbClr val="002060"/>
                </a:solidFill>
                <a:cs typeface="Arial" panose="020B0604020202020204" pitchFamily="34" charset="0"/>
              </a:rPr>
              <a:t>Қалдықтарды, су ресурстарын басқару, климаттың өзгеруінің әсерін бағалау</a:t>
            </a:r>
            <a:endParaRPr lang="kk-KZ" sz="1600" b="1" noProof="1">
              <a:solidFill>
                <a:srgbClr val="002060"/>
              </a:solidFill>
              <a:cs typeface="Arial" panose="020B0604020202020204" pitchFamily="34" charset="0"/>
            </a:endParaRPr>
          </a:p>
        </p:txBody>
      </p:sp>
      <p:sp>
        <p:nvSpPr>
          <p:cNvPr id="34" name="Минус 41">
            <a:extLst>
              <a:ext uri="{FF2B5EF4-FFF2-40B4-BE49-F238E27FC236}">
                <a16:creationId xmlns="" xmlns:a16="http://schemas.microsoft.com/office/drawing/2014/main" id="{CBC45A14-A8E9-44DE-A2D2-E77A68C56609}"/>
              </a:ext>
            </a:extLst>
          </p:cNvPr>
          <p:cNvSpPr/>
          <p:nvPr/>
        </p:nvSpPr>
        <p:spPr>
          <a:xfrm rot="5400000">
            <a:off x="595177" y="3265707"/>
            <a:ext cx="671049" cy="430792"/>
          </a:xfrm>
          <a:prstGeom prst="mathMinus">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5" name="Минус 41">
            <a:extLst>
              <a:ext uri="{FF2B5EF4-FFF2-40B4-BE49-F238E27FC236}">
                <a16:creationId xmlns="" xmlns:a16="http://schemas.microsoft.com/office/drawing/2014/main" id="{CBC45A14-A8E9-44DE-A2D2-E77A68C56609}"/>
              </a:ext>
            </a:extLst>
          </p:cNvPr>
          <p:cNvSpPr/>
          <p:nvPr/>
        </p:nvSpPr>
        <p:spPr>
          <a:xfrm rot="5400000">
            <a:off x="594111" y="3922380"/>
            <a:ext cx="669672" cy="430792"/>
          </a:xfrm>
          <a:prstGeom prst="mathMinus">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6" name="Минус 41">
            <a:extLst>
              <a:ext uri="{FF2B5EF4-FFF2-40B4-BE49-F238E27FC236}">
                <a16:creationId xmlns="" xmlns:a16="http://schemas.microsoft.com/office/drawing/2014/main" id="{CBC45A14-A8E9-44DE-A2D2-E77A68C56609}"/>
              </a:ext>
            </a:extLst>
          </p:cNvPr>
          <p:cNvSpPr/>
          <p:nvPr/>
        </p:nvSpPr>
        <p:spPr>
          <a:xfrm rot="5400000">
            <a:off x="594465" y="4549616"/>
            <a:ext cx="675685" cy="430792"/>
          </a:xfrm>
          <a:prstGeom prst="mathMinus">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7" name="Прямоугольник 36">
            <a:extLst>
              <a:ext uri="{FF2B5EF4-FFF2-40B4-BE49-F238E27FC236}">
                <a16:creationId xmlns="" xmlns:a16="http://schemas.microsoft.com/office/drawing/2014/main" id="{EFE4C523-EE3E-440F-84AA-412C02EF378C}"/>
              </a:ext>
            </a:extLst>
          </p:cNvPr>
          <p:cNvSpPr/>
          <p:nvPr/>
        </p:nvSpPr>
        <p:spPr>
          <a:xfrm>
            <a:off x="1144342" y="3218978"/>
            <a:ext cx="10347619" cy="246221"/>
          </a:xfrm>
          <a:prstGeom prst="rect">
            <a:avLst/>
          </a:prstGeom>
        </p:spPr>
        <p:txBody>
          <a:bodyPr vert="horz" wrap="square" lIns="0" tIns="0" rIns="0" bIns="0" rtlCol="0">
            <a:spAutoFit/>
          </a:bodyPr>
          <a:lstStyle/>
          <a:p>
            <a:pPr algn="just">
              <a:spcBef>
                <a:spcPts val="300"/>
              </a:spcBef>
              <a:spcAft>
                <a:spcPts val="300"/>
              </a:spcAft>
              <a:buClr>
                <a:srgbClr val="002060"/>
              </a:buClr>
              <a:buSzPct val="100000"/>
              <a:buFont typeface="Segoe UI" panose="020B0502040204020203" pitchFamily="34" charset="0"/>
              <a:buNone/>
            </a:pPr>
            <a:r>
              <a:rPr lang="ru-RU" sz="1600" b="1" dirty="0" smtClean="0">
                <a:solidFill>
                  <a:srgbClr val="002060"/>
                </a:solidFill>
                <a:latin typeface="Arial" panose="020B0604020202020204" pitchFamily="34" charset="0"/>
                <a:cs typeface="Arial" panose="020B0604020202020204" pitchFamily="34" charset="0"/>
              </a:rPr>
              <a:t>5.4</a:t>
            </a:r>
            <a:r>
              <a:rPr lang="ru-RU" sz="1600" b="1" dirty="0" smtClean="0">
                <a:solidFill>
                  <a:srgbClr val="002060"/>
                </a:solidFill>
                <a:cs typeface="Arial" panose="020B0604020202020204" pitchFamily="34" charset="0"/>
              </a:rPr>
              <a:t> </a:t>
            </a:r>
            <a:r>
              <a:rPr lang="kk-KZ" sz="1600" b="1" noProof="1" smtClean="0">
                <a:solidFill>
                  <a:srgbClr val="002060"/>
                </a:solidFill>
                <a:cs typeface="Arial" panose="020B0604020202020204" pitchFamily="34" charset="0"/>
              </a:rPr>
              <a:t>Еңбекті қорғауды және өндірістік қауіпсіздікті күшейту.</a:t>
            </a:r>
            <a:endParaRPr lang="kk-KZ" sz="1600" b="1" noProof="1">
              <a:solidFill>
                <a:srgbClr val="002060"/>
              </a:solidFill>
              <a:cs typeface="Arial" panose="020B0604020202020204" pitchFamily="34" charset="0"/>
            </a:endParaRPr>
          </a:p>
        </p:txBody>
      </p:sp>
      <p:sp>
        <p:nvSpPr>
          <p:cNvPr id="44" name="Прямоугольник 43">
            <a:extLst>
              <a:ext uri="{FF2B5EF4-FFF2-40B4-BE49-F238E27FC236}">
                <a16:creationId xmlns="" xmlns:a16="http://schemas.microsoft.com/office/drawing/2014/main" id="{EFE4C523-EE3E-440F-84AA-412C02EF378C}"/>
              </a:ext>
            </a:extLst>
          </p:cNvPr>
          <p:cNvSpPr/>
          <p:nvPr/>
        </p:nvSpPr>
        <p:spPr>
          <a:xfrm>
            <a:off x="1144340" y="3924385"/>
            <a:ext cx="10347619" cy="246221"/>
          </a:xfrm>
          <a:prstGeom prst="rect">
            <a:avLst/>
          </a:prstGeom>
        </p:spPr>
        <p:txBody>
          <a:bodyPr vert="horz" wrap="square" lIns="0" tIns="0" rIns="0" bIns="0" rtlCol="0">
            <a:spAutoFit/>
          </a:bodyPr>
          <a:lstStyle/>
          <a:p>
            <a:pPr algn="just">
              <a:spcBef>
                <a:spcPts val="300"/>
              </a:spcBef>
              <a:spcAft>
                <a:spcPts val="300"/>
              </a:spcAft>
              <a:buClr>
                <a:srgbClr val="002060"/>
              </a:buClr>
              <a:buSzPct val="100000"/>
              <a:buFont typeface="Segoe UI" panose="020B0502040204020203" pitchFamily="34" charset="0"/>
              <a:buNone/>
            </a:pPr>
            <a:r>
              <a:rPr lang="ru-RU" sz="1600" b="1" dirty="0" smtClean="0">
                <a:solidFill>
                  <a:srgbClr val="002060"/>
                </a:solidFill>
                <a:latin typeface="Arial" panose="020B0604020202020204" pitchFamily="34" charset="0"/>
                <a:cs typeface="Arial" panose="020B0604020202020204" pitchFamily="34" charset="0"/>
              </a:rPr>
              <a:t>5.5</a:t>
            </a:r>
            <a:r>
              <a:rPr lang="ru-RU" sz="1600" b="1" dirty="0" smtClean="0">
                <a:solidFill>
                  <a:srgbClr val="002060"/>
                </a:solidFill>
                <a:cs typeface="Arial" panose="020B0604020202020204" pitchFamily="34" charset="0"/>
              </a:rPr>
              <a:t> </a:t>
            </a:r>
            <a:r>
              <a:rPr lang="kk-KZ" sz="1600" b="1" noProof="1" smtClean="0">
                <a:solidFill>
                  <a:srgbClr val="002060"/>
                </a:solidFill>
                <a:cs typeface="Arial" panose="020B0604020202020204" pitchFamily="34" charset="0"/>
              </a:rPr>
              <a:t>Адам ресурстарын басқару, жергілікті қоғамдастықтармен өзара іс-қимыл жасау</a:t>
            </a:r>
            <a:endParaRPr lang="kk-KZ" sz="1600" b="1" noProof="1">
              <a:solidFill>
                <a:srgbClr val="002060"/>
              </a:solidFill>
              <a:cs typeface="Arial" panose="020B0604020202020204" pitchFamily="34" charset="0"/>
            </a:endParaRPr>
          </a:p>
        </p:txBody>
      </p:sp>
      <p:sp>
        <p:nvSpPr>
          <p:cNvPr id="45" name="Прямоугольник 44">
            <a:extLst>
              <a:ext uri="{FF2B5EF4-FFF2-40B4-BE49-F238E27FC236}">
                <a16:creationId xmlns="" xmlns:a16="http://schemas.microsoft.com/office/drawing/2014/main" id="{EFE4C523-EE3E-440F-84AA-412C02EF378C}"/>
              </a:ext>
            </a:extLst>
          </p:cNvPr>
          <p:cNvSpPr/>
          <p:nvPr/>
        </p:nvSpPr>
        <p:spPr>
          <a:xfrm>
            <a:off x="1144340" y="4472612"/>
            <a:ext cx="10347619" cy="492443"/>
          </a:xfrm>
          <a:prstGeom prst="rect">
            <a:avLst/>
          </a:prstGeom>
        </p:spPr>
        <p:txBody>
          <a:bodyPr vert="horz" wrap="square" lIns="0" tIns="0" rIns="0" bIns="0" rtlCol="0">
            <a:spAutoFit/>
          </a:bodyPr>
          <a:lstStyle/>
          <a:p>
            <a:pPr algn="just">
              <a:spcBef>
                <a:spcPts val="300"/>
              </a:spcBef>
              <a:spcAft>
                <a:spcPts val="300"/>
              </a:spcAft>
              <a:buClr>
                <a:srgbClr val="002060"/>
              </a:buClr>
              <a:buSzPct val="100000"/>
              <a:buFont typeface="Segoe UI" panose="020B0502040204020203" pitchFamily="34" charset="0"/>
              <a:buNone/>
            </a:pPr>
            <a:r>
              <a:rPr lang="ru-RU" sz="1600" b="1" dirty="0">
                <a:solidFill>
                  <a:srgbClr val="002060"/>
                </a:solidFill>
                <a:latin typeface="Arial" panose="020B0604020202020204" pitchFamily="34" charset="0"/>
                <a:cs typeface="Arial" panose="020B0604020202020204" pitchFamily="34" charset="0"/>
              </a:rPr>
              <a:t>5.6 </a:t>
            </a:r>
            <a:r>
              <a:rPr lang="kk-KZ" sz="1600" b="1" noProof="1" smtClean="0">
                <a:solidFill>
                  <a:srgbClr val="002060"/>
                </a:solidFill>
                <a:cs typeface="Arial" panose="020B0604020202020204" pitchFamily="34" charset="0"/>
              </a:rPr>
              <a:t>Корпоративтік басқарудың ашықтығын, басқару органдарының тиімділігін, іскерлік этиканы арттыру. Мәдениет комплаенсын арттыру.</a:t>
            </a:r>
            <a:endParaRPr lang="kk-KZ" sz="1600" b="1" noProof="1">
              <a:solidFill>
                <a:srgbClr val="002060"/>
              </a:solidFill>
              <a:cs typeface="Arial" panose="020B0604020202020204" pitchFamily="34" charset="0"/>
            </a:endParaRPr>
          </a:p>
        </p:txBody>
      </p:sp>
      <p:sp>
        <p:nvSpPr>
          <p:cNvPr id="46" name="Прямоугольник 45">
            <a:extLst>
              <a:ext uri="{FF2B5EF4-FFF2-40B4-BE49-F238E27FC236}">
                <a16:creationId xmlns="" xmlns:a16="http://schemas.microsoft.com/office/drawing/2014/main" id="{EFE4C523-EE3E-440F-84AA-412C02EF378C}"/>
              </a:ext>
            </a:extLst>
          </p:cNvPr>
          <p:cNvSpPr/>
          <p:nvPr/>
        </p:nvSpPr>
        <p:spPr>
          <a:xfrm>
            <a:off x="1157594" y="5258522"/>
            <a:ext cx="10347619" cy="246221"/>
          </a:xfrm>
          <a:prstGeom prst="rect">
            <a:avLst/>
          </a:prstGeom>
        </p:spPr>
        <p:txBody>
          <a:bodyPr vert="horz" wrap="square" lIns="0" tIns="0" rIns="0" bIns="0" rtlCol="0">
            <a:spAutoFit/>
          </a:bodyPr>
          <a:lstStyle/>
          <a:p>
            <a:pPr algn="just">
              <a:spcBef>
                <a:spcPts val="300"/>
              </a:spcBef>
              <a:spcAft>
                <a:spcPts val="300"/>
              </a:spcAft>
              <a:buClr>
                <a:srgbClr val="002060"/>
              </a:buClr>
              <a:buSzPct val="100000"/>
              <a:buFont typeface="Segoe UI" panose="020B0502040204020203" pitchFamily="34" charset="0"/>
              <a:buNone/>
            </a:pPr>
            <a:r>
              <a:rPr lang="ru-RU" sz="1600" b="1" dirty="0" smtClean="0">
                <a:solidFill>
                  <a:srgbClr val="002060"/>
                </a:solidFill>
                <a:latin typeface="Arial" panose="020B0604020202020204" pitchFamily="34" charset="0"/>
                <a:cs typeface="Arial" panose="020B0604020202020204" pitchFamily="34" charset="0"/>
              </a:rPr>
              <a:t>5.7 </a:t>
            </a:r>
            <a:r>
              <a:rPr lang="ru-RU" sz="1600" b="1" dirty="0" smtClean="0">
                <a:solidFill>
                  <a:srgbClr val="002060"/>
                </a:solidFill>
                <a:cs typeface="Arial" panose="020B0604020202020204" pitchFamily="34" charset="0"/>
              </a:rPr>
              <a:t> </a:t>
            </a:r>
            <a:r>
              <a:rPr lang="kk-KZ" sz="1600" b="1" noProof="1" smtClean="0">
                <a:solidFill>
                  <a:srgbClr val="002060"/>
                </a:solidFill>
                <a:cs typeface="Arial" panose="020B0604020202020204" pitchFamily="34" charset="0"/>
              </a:rPr>
              <a:t>Жауапты сатып алу құралын жетілдіру</a:t>
            </a:r>
            <a:r>
              <a:rPr lang="ru-RU" sz="1600" b="1" dirty="0" smtClean="0">
                <a:solidFill>
                  <a:srgbClr val="002060"/>
                </a:solidFill>
                <a:cs typeface="Arial" panose="020B0604020202020204" pitchFamily="34" charset="0"/>
              </a:rPr>
              <a:t>.</a:t>
            </a:r>
            <a:endParaRPr lang="ru-RU" sz="1600" b="1" dirty="0">
              <a:solidFill>
                <a:srgbClr val="002060"/>
              </a:solidFill>
              <a:latin typeface="Arial" panose="020B0604020202020204" pitchFamily="34" charset="0"/>
              <a:cs typeface="Arial" panose="020B0604020202020204" pitchFamily="34" charset="0"/>
            </a:endParaRPr>
          </a:p>
        </p:txBody>
      </p:sp>
      <p:sp>
        <p:nvSpPr>
          <p:cNvPr id="47" name="Минус 41">
            <a:extLst>
              <a:ext uri="{FF2B5EF4-FFF2-40B4-BE49-F238E27FC236}">
                <a16:creationId xmlns="" xmlns:a16="http://schemas.microsoft.com/office/drawing/2014/main" id="{CBC45A14-A8E9-44DE-A2D2-E77A68C56609}"/>
              </a:ext>
            </a:extLst>
          </p:cNvPr>
          <p:cNvSpPr/>
          <p:nvPr/>
        </p:nvSpPr>
        <p:spPr>
          <a:xfrm rot="5400000">
            <a:off x="597825" y="5145440"/>
            <a:ext cx="675685" cy="430792"/>
          </a:xfrm>
          <a:prstGeom prst="mathMinus">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Tree>
    <p:extLst>
      <p:ext uri="{BB962C8B-B14F-4D97-AF65-F5344CB8AC3E}">
        <p14:creationId xmlns:p14="http://schemas.microsoft.com/office/powerpoint/2010/main" val="7996486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 xmlns:a16="http://schemas.microsoft.com/office/drawing/2014/main" id="{F322900D-0F2A-4876-AD13-87CE030CB073}"/>
              </a:ext>
            </a:extLst>
          </p:cNvPr>
          <p:cNvSpPr txBox="1">
            <a:spLocks/>
          </p:cNvSpPr>
          <p:nvPr/>
        </p:nvSpPr>
        <p:spPr>
          <a:xfrm>
            <a:off x="0" y="2819400"/>
            <a:ext cx="12191999" cy="816708"/>
          </a:xfrm>
          <a:prstGeom prst="rect">
            <a:avLst/>
          </a:prstGeom>
        </p:spPr>
        <p:txBody>
          <a:bodyPr anchor="ctr"/>
          <a:lstStyle>
            <a:defPPr>
              <a:defRPr lang="ru-RU"/>
            </a:defPPr>
            <a:lvl1pPr algn="ctr">
              <a:spcBef>
                <a:spcPct val="0"/>
              </a:spcBef>
              <a:buNone/>
              <a:defRPr b="1">
                <a:solidFill>
                  <a:schemeClr val="accent1"/>
                </a:solidFill>
                <a:latin typeface="+mj-lt"/>
                <a:ea typeface="+mj-ea"/>
                <a:cs typeface="+mj-cs"/>
              </a:defRPr>
            </a:lvl1pPr>
          </a:lstStyle>
          <a:p>
            <a:pPr fontAlgn="auto">
              <a:spcAft>
                <a:spcPts val="0"/>
              </a:spcAft>
              <a:defRPr/>
            </a:pPr>
            <a:r>
              <a:rPr lang="kk-KZ" sz="6000" noProof="1" smtClean="0">
                <a:solidFill>
                  <a:srgbClr val="000099"/>
                </a:solidFill>
                <a:latin typeface="Arial" panose="020B0604020202020204" pitchFamily="34" charset="0"/>
                <a:cs typeface="Arial" panose="020B0604020202020204" pitchFamily="34" charset="0"/>
              </a:rPr>
              <a:t>Назарларыңызға рақмет!</a:t>
            </a:r>
            <a:endParaRPr lang="kk-KZ" sz="6000" noProof="1">
              <a:solidFill>
                <a:srgbClr val="000099"/>
              </a:solidFill>
              <a:latin typeface="Arial" panose="020B0604020202020204" pitchFamily="34" charset="0"/>
              <a:cs typeface="Arial" panose="020B0604020202020204" pitchFamily="34" charset="0"/>
            </a:endParaRPr>
          </a:p>
        </p:txBody>
      </p:sp>
      <p:pic>
        <p:nvPicPr>
          <p:cNvPr id="6" name="Изображение 1" descr="Kazatomprom logo_new.jpg">
            <a:extLst>
              <a:ext uri="{FF2B5EF4-FFF2-40B4-BE49-F238E27FC236}">
                <a16:creationId xmlns="" xmlns:a16="http://schemas.microsoft.com/office/drawing/2014/main" id="{F71C14E7-58F8-42C0-AB25-997EE84EEF5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6740" y="222031"/>
            <a:ext cx="1738690" cy="1044061"/>
          </a:xfrm>
          <a:prstGeom prst="rect">
            <a:avLst/>
          </a:prstGeom>
        </p:spPr>
      </p:pic>
      <p:pic>
        <p:nvPicPr>
          <p:cNvPr id="2" name="Рисунок 1">
            <a:extLst>
              <a:ext uri="{FF2B5EF4-FFF2-40B4-BE49-F238E27FC236}">
                <a16:creationId xmlns="" xmlns:a16="http://schemas.microsoft.com/office/drawing/2014/main" id="{39F94505-78D1-1514-1DF3-FD1E1482B4BF}"/>
              </a:ext>
            </a:extLst>
          </p:cNvPr>
          <p:cNvPicPr>
            <a:picLocks noChangeAspect="1"/>
          </p:cNvPicPr>
          <p:nvPr/>
        </p:nvPicPr>
        <p:blipFill>
          <a:blip r:embed="rId3"/>
          <a:stretch>
            <a:fillRect/>
          </a:stretch>
        </p:blipFill>
        <p:spPr>
          <a:xfrm>
            <a:off x="11038115" y="222031"/>
            <a:ext cx="929234" cy="970718"/>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2.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3.xml><?xml version="1.0" encoding="utf-8"?>
<p:tagLst xmlns:a="http://schemas.openxmlformats.org/drawingml/2006/main" xmlns:r="http://schemas.openxmlformats.org/officeDocument/2006/relationships" xmlns:p="http://schemas.openxmlformats.org/presentationml/2006/main">
  <p:tag name="SHAPENAME" val="2. Slide Title"/>
</p:tagLst>
</file>

<file path=ppt/theme/theme1.xml><?xml version="1.0" encoding="utf-8"?>
<a:theme xmlns:a="http://schemas.openxmlformats.org/drawingml/2006/main" name="КазАтомПром">
  <a:themeElements>
    <a:clrScheme name="New">
      <a:dk1>
        <a:srgbClr val="000000"/>
      </a:dk1>
      <a:lt1>
        <a:srgbClr val="FFFFFF"/>
      </a:lt1>
      <a:dk2>
        <a:srgbClr val="002960"/>
      </a:dk2>
      <a:lt2>
        <a:srgbClr val="FFFFFF"/>
      </a:lt2>
      <a:accent1>
        <a:srgbClr val="C7E0FB"/>
      </a:accent1>
      <a:accent2>
        <a:srgbClr val="E1D759"/>
      </a:accent2>
      <a:accent3>
        <a:srgbClr val="005D81"/>
      </a:accent3>
      <a:accent4>
        <a:srgbClr val="9D8F07"/>
      </a:accent4>
      <a:accent5>
        <a:srgbClr val="FF6600"/>
      </a:accent5>
      <a:accent6>
        <a:srgbClr val="808080"/>
      </a:accent6>
      <a:hlink>
        <a:srgbClr val="005D81"/>
      </a:hlink>
      <a:folHlink>
        <a:srgbClr val="9D8F07"/>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КазАтомПром 1">
        <a:dk1>
          <a:srgbClr val="000000"/>
        </a:dk1>
        <a:lt1>
          <a:srgbClr val="FFFFFF"/>
        </a:lt1>
        <a:dk2>
          <a:srgbClr val="000000"/>
        </a:dk2>
        <a:lt2>
          <a:srgbClr val="FFFFFF"/>
        </a:lt2>
        <a:accent1>
          <a:srgbClr val="EAEAEA"/>
        </a:accent1>
        <a:accent2>
          <a:srgbClr val="D0D0D0"/>
        </a:accent2>
        <a:accent3>
          <a:srgbClr val="FFFFFF"/>
        </a:accent3>
        <a:accent4>
          <a:srgbClr val="000000"/>
        </a:accent4>
        <a:accent5>
          <a:srgbClr val="F3F3F3"/>
        </a:accent5>
        <a:accent6>
          <a:srgbClr val="BCBCBC"/>
        </a:accent6>
        <a:hlink>
          <a:srgbClr val="909090"/>
        </a:hlink>
        <a:folHlink>
          <a:srgbClr val="606060"/>
        </a:folHlink>
      </a:clrScheme>
      <a:clrMap bg1="lt1" tx1="dk1" bg2="lt2" tx2="dk2" accent1="accent1" accent2="accent2" accent3="accent3" accent4="accent4" accent5="accent5" accent6="accent6" hlink="hlink" folHlink="folHlink"/>
    </a:extraClrScheme>
    <a:extraClrScheme>
      <a:clrScheme name="КазАтомПром 2">
        <a:dk1>
          <a:srgbClr val="000000"/>
        </a:dk1>
        <a:lt1>
          <a:srgbClr val="FFFFFF"/>
        </a:lt1>
        <a:dk2>
          <a:srgbClr val="002960"/>
        </a:dk2>
        <a:lt2>
          <a:srgbClr val="FFFFFF"/>
        </a:lt2>
        <a:accent1>
          <a:srgbClr val="C7E0FB"/>
        </a:accent1>
        <a:accent2>
          <a:srgbClr val="91B0FF"/>
        </a:accent2>
        <a:accent3>
          <a:srgbClr val="FFFFFF"/>
        </a:accent3>
        <a:accent4>
          <a:srgbClr val="000000"/>
        </a:accent4>
        <a:accent5>
          <a:srgbClr val="E0EDFD"/>
        </a:accent5>
        <a:accent6>
          <a:srgbClr val="839FE7"/>
        </a:accent6>
        <a:hlink>
          <a:srgbClr val="0066CC"/>
        </a:hlink>
        <a:folHlink>
          <a:srgbClr val="002960"/>
        </a:folHlink>
      </a:clrScheme>
      <a:clrMap bg1="lt1" tx1="dk1" bg2="lt2" tx2="dk2" accent1="accent1" accent2="accent2" accent3="accent3" accent4="accent4" accent5="accent5" accent6="accent6" hlink="hlink" folHlink="folHlink"/>
    </a:extraClrScheme>
    <a:extraClrScheme>
      <a:clrScheme name="КазАтомПром 3">
        <a:dk1>
          <a:srgbClr val="000000"/>
        </a:dk1>
        <a:lt1>
          <a:srgbClr val="FFFFFF"/>
        </a:lt1>
        <a:dk2>
          <a:srgbClr val="002960"/>
        </a:dk2>
        <a:lt2>
          <a:srgbClr val="FFFFFF"/>
        </a:lt2>
        <a:accent1>
          <a:srgbClr val="C7E0FB"/>
        </a:accent1>
        <a:accent2>
          <a:srgbClr val="C7C293"/>
        </a:accent2>
        <a:accent3>
          <a:srgbClr val="FFFFFF"/>
        </a:accent3>
        <a:accent4>
          <a:srgbClr val="000000"/>
        </a:accent4>
        <a:accent5>
          <a:srgbClr val="E0EDFD"/>
        </a:accent5>
        <a:accent6>
          <a:srgbClr val="B4B085"/>
        </a:accent6>
        <a:hlink>
          <a:srgbClr val="50A2A0"/>
        </a:hlink>
        <a:folHlink>
          <a:srgbClr val="002960"/>
        </a:folHlink>
      </a:clrScheme>
      <a:clrMap bg1="lt1" tx1="dk1" bg2="lt2" tx2="dk2" accent1="accent1" accent2="accent2" accent3="accent3" accent4="accent4" accent5="accent5" accent6="accent6" hlink="hlink" folHlink="folHlink"/>
    </a:extraClrScheme>
    <a:extraClrScheme>
      <a:clrScheme name="КазАтомПром 4">
        <a:dk1>
          <a:srgbClr val="000000"/>
        </a:dk1>
        <a:lt1>
          <a:srgbClr val="FFFFFF"/>
        </a:lt1>
        <a:dk2>
          <a:srgbClr val="002960"/>
        </a:dk2>
        <a:lt2>
          <a:srgbClr val="FFFFFF"/>
        </a:lt2>
        <a:accent1>
          <a:srgbClr val="C7E0FB"/>
        </a:accent1>
        <a:accent2>
          <a:srgbClr val="E1D759"/>
        </a:accent2>
        <a:accent3>
          <a:srgbClr val="FFFFFF"/>
        </a:accent3>
        <a:accent4>
          <a:srgbClr val="000000"/>
        </a:accent4>
        <a:accent5>
          <a:srgbClr val="E0EDFD"/>
        </a:accent5>
        <a:accent6>
          <a:srgbClr val="CCC350"/>
        </a:accent6>
        <a:hlink>
          <a:srgbClr val="005D81"/>
        </a:hlink>
        <a:folHlink>
          <a:srgbClr val="9D8F0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Рамка">
  <a:themeElements>
    <a:clrScheme name="Рамка">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Рамка">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Рамка">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 xmlns:thm15="http://schemas.microsoft.com/office/thememl/2012/main" name="Frame" id="{F226E7A2-7162-461C-9490-D27D9DC04E43}" vid="{629A0216-3BBD-45C0-B63F-2683BEA18F60}"/>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52408</TotalTime>
  <Words>614</Words>
  <Application>Microsoft Office PowerPoint</Application>
  <PresentationFormat>Произвольный</PresentationFormat>
  <Paragraphs>82</Paragraphs>
  <Slides>9</Slides>
  <Notes>0</Notes>
  <HiddenSlides>0</HiddenSlides>
  <MMClips>0</MMClips>
  <ScaleCrop>false</ScaleCrop>
  <HeadingPairs>
    <vt:vector size="4" baseType="variant">
      <vt:variant>
        <vt:lpstr>Тема</vt:lpstr>
      </vt:variant>
      <vt:variant>
        <vt:i4>2</vt:i4>
      </vt:variant>
      <vt:variant>
        <vt:lpstr>Заголовки слайдов</vt:lpstr>
      </vt:variant>
      <vt:variant>
        <vt:i4>9</vt:i4>
      </vt:variant>
    </vt:vector>
  </HeadingPairs>
  <TitlesOfParts>
    <vt:vector size="11" baseType="lpstr">
      <vt:lpstr>КазАтомПром</vt:lpstr>
      <vt:lpstr>Рамка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Наиболее актуальные проблемы</dc:title>
  <dc:creator>`Dara Sergey</dc:creator>
  <cp:lastModifiedBy>Молдаханова Динара Саматовна</cp:lastModifiedBy>
  <cp:revision>1328</cp:revision>
  <cp:lastPrinted>2026-05-26T04:23:17Z</cp:lastPrinted>
  <dcterms:created xsi:type="dcterms:W3CDTF">2015-06-01T08:00:39Z</dcterms:created>
  <dcterms:modified xsi:type="dcterms:W3CDTF">2026-05-26T09:16:49Z</dcterms:modified>
</cp:coreProperties>
</file>